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318" r:id="rId3"/>
    <p:sldId id="319" r:id="rId4"/>
    <p:sldId id="258" r:id="rId5"/>
    <p:sldId id="314" r:id="rId6"/>
    <p:sldId id="313" r:id="rId7"/>
    <p:sldId id="306" r:id="rId8"/>
    <p:sldId id="312" r:id="rId9"/>
    <p:sldId id="311" r:id="rId10"/>
    <p:sldId id="259" r:id="rId11"/>
    <p:sldId id="260" r:id="rId12"/>
    <p:sldId id="308" r:id="rId13"/>
    <p:sldId id="309" r:id="rId14"/>
    <p:sldId id="307" r:id="rId15"/>
    <p:sldId id="261" r:id="rId16"/>
    <p:sldId id="315" r:id="rId17"/>
    <p:sldId id="316" r:id="rId18"/>
    <p:sldId id="262" r:id="rId19"/>
    <p:sldId id="263" r:id="rId20"/>
    <p:sldId id="264"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317" r:id="rId51"/>
    <p:sldId id="295" r:id="rId52"/>
    <p:sldId id="296" r:id="rId53"/>
    <p:sldId id="297" r:id="rId54"/>
    <p:sldId id="298" r:id="rId55"/>
    <p:sldId id="299" r:id="rId56"/>
    <p:sldId id="300" r:id="rId57"/>
    <p:sldId id="301" r:id="rId58"/>
    <p:sldId id="302" r:id="rId59"/>
    <p:sldId id="304" r:id="rId60"/>
    <p:sldId id="320" r:id="rId61"/>
    <p:sldId id="321" r:id="rId62"/>
    <p:sldId id="303" r:id="rId63"/>
    <p:sldId id="310"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86" d="100"/>
          <a:sy n="86" d="100"/>
        </p:scale>
        <p:origin x="701"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756205-D343-4C0C-938C-F32D5B93DCB9}" type="datetimeFigureOut">
              <a:rPr lang="en-US" smtClean="0"/>
              <a:t>10/20/2019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6796AB-C6E4-414F-B895-7BAB68FB10E7}" type="slidenum">
              <a:rPr lang="en-US" smtClean="0"/>
              <a:t>‹#›</a:t>
            </a:fld>
            <a:endParaRPr lang="en-US"/>
          </a:p>
        </p:txBody>
      </p:sp>
    </p:spTree>
    <p:extLst>
      <p:ext uri="{BB962C8B-B14F-4D97-AF65-F5344CB8AC3E}">
        <p14:creationId xmlns:p14="http://schemas.microsoft.com/office/powerpoint/2010/main" val="3208216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6796AB-C6E4-414F-B895-7BAB68FB10E7}" type="slidenum">
              <a:rPr lang="en-US" smtClean="0"/>
              <a:t>60</a:t>
            </a:fld>
            <a:endParaRPr lang="en-US"/>
          </a:p>
        </p:txBody>
      </p:sp>
    </p:spTree>
    <p:extLst>
      <p:ext uri="{BB962C8B-B14F-4D97-AF65-F5344CB8AC3E}">
        <p14:creationId xmlns:p14="http://schemas.microsoft.com/office/powerpoint/2010/main" val="1992758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679F82E-AF7B-4BBC-8D5E-983CFF7111C8}" type="datetimeFigureOut">
              <a:rPr lang="en-US" smtClean="0"/>
              <a:t>10/20/2019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839068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79F82E-AF7B-4BBC-8D5E-983CFF7111C8}" type="datetimeFigureOut">
              <a:rPr lang="en-US" smtClean="0"/>
              <a:t>10/20/2019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819589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79F82E-AF7B-4BBC-8D5E-983CFF7111C8}" type="datetimeFigureOut">
              <a:rPr lang="en-US" smtClean="0"/>
              <a:t>10/20/2019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2487354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79F82E-AF7B-4BBC-8D5E-983CFF7111C8}" type="datetimeFigureOut">
              <a:rPr lang="en-US" smtClean="0"/>
              <a:t>10/20/2019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192520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79F82E-AF7B-4BBC-8D5E-983CFF7111C8}" type="datetimeFigureOut">
              <a:rPr lang="en-US" smtClean="0"/>
              <a:t>10/20/2019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2695241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79F82E-AF7B-4BBC-8D5E-983CFF7111C8}" type="datetimeFigureOut">
              <a:rPr lang="en-US" smtClean="0"/>
              <a:t>10/20/2019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2318809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79F82E-AF7B-4BBC-8D5E-983CFF7111C8}" type="datetimeFigureOut">
              <a:rPr lang="en-US" smtClean="0"/>
              <a:t>10/20/2019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265099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79F82E-AF7B-4BBC-8D5E-983CFF7111C8}" type="datetimeFigureOut">
              <a:rPr lang="en-US" smtClean="0"/>
              <a:t>10/20/2019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2035218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79F82E-AF7B-4BBC-8D5E-983CFF7111C8}" type="datetimeFigureOut">
              <a:rPr lang="en-US" smtClean="0"/>
              <a:t>10/20/2019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3317508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79F82E-AF7B-4BBC-8D5E-983CFF7111C8}" type="datetimeFigureOut">
              <a:rPr lang="en-US" smtClean="0"/>
              <a:t>10/20/2019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3944447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79F82E-AF7B-4BBC-8D5E-983CFF7111C8}" type="datetimeFigureOut">
              <a:rPr lang="en-US" smtClean="0"/>
              <a:t>10/20/2019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3605317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79F82E-AF7B-4BBC-8D5E-983CFF7111C8}" type="datetimeFigureOut">
              <a:rPr lang="en-US" smtClean="0"/>
              <a:t>10/20/2019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CE3D1-158E-46D4-9915-43F8935403C4}" type="slidenum">
              <a:rPr lang="en-US" smtClean="0"/>
              <a:t>‹#›</a:t>
            </a:fld>
            <a:endParaRPr lang="en-US"/>
          </a:p>
        </p:txBody>
      </p:sp>
    </p:spTree>
    <p:extLst>
      <p:ext uri="{BB962C8B-B14F-4D97-AF65-F5344CB8AC3E}">
        <p14:creationId xmlns:p14="http://schemas.microsoft.com/office/powerpoint/2010/main" val="2930149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images.google.com/imgres?imgurl=http://delta-intkey.com/grass/images/cynodo11.gif&amp;imgrefurl=http://delta-intkey.com/grass/www/cynodon.htm&amp;h=768&amp;w=496&amp;sz=226&amp;hl=en&amp;start=20&amp;tbnid=sSMQY32_7iEx3M:&amp;tbnh=142&amp;tbnw=92&amp;prev=/images?q=grass+shoot&amp;svnum=10&amp;hl=en&amp;lr=&amp;sa=G"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8.w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9.wmf"/></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64.w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66.png"/><Relationship Id="rId4" Type="http://schemas.openxmlformats.org/officeDocument/2006/relationships/image" Target="../media/image65.wmf"/></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69.png"/><Relationship Id="rId4" Type="http://schemas.openxmlformats.org/officeDocument/2006/relationships/image" Target="../media/image68.w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63.png"/><Relationship Id="rId4" Type="http://schemas.openxmlformats.org/officeDocument/2006/relationships/image" Target="../media/image70.wmf"/></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74.wmf"/></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78.png"/><Relationship Id="rId4" Type="http://schemas.openxmlformats.org/officeDocument/2006/relationships/image" Target="../media/image77.wmf"/></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8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Monocots II</a:t>
            </a:r>
          </a:p>
        </p:txBody>
      </p:sp>
      <p:sp>
        <p:nvSpPr>
          <p:cNvPr id="3" name="Subtitle 2"/>
          <p:cNvSpPr>
            <a:spLocks noGrp="1"/>
          </p:cNvSpPr>
          <p:nvPr>
            <p:ph type="subTitle" idx="1"/>
          </p:nvPr>
        </p:nvSpPr>
        <p:spPr/>
        <p:txBody>
          <a:bodyPr/>
          <a:lstStyle/>
          <a:p>
            <a:r>
              <a:rPr lang="en-US" dirty="0"/>
              <a:t>Commelinid Clade</a:t>
            </a:r>
          </a:p>
          <a:p>
            <a:r>
              <a:rPr lang="en-US" dirty="0"/>
              <a:t>J&amp;C pp 293-323</a:t>
            </a:r>
          </a:p>
          <a:p>
            <a:endParaRPr lang="en-US" dirty="0"/>
          </a:p>
        </p:txBody>
      </p:sp>
    </p:spTree>
    <p:extLst>
      <p:ext uri="{BB962C8B-B14F-4D97-AF65-F5344CB8AC3E}">
        <p14:creationId xmlns:p14="http://schemas.microsoft.com/office/powerpoint/2010/main" val="1620850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735" y="322988"/>
            <a:ext cx="8693969" cy="617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7848600" y="222504"/>
            <a:ext cx="533400" cy="13776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200400" y="152400"/>
            <a:ext cx="1295400" cy="1828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8600" y="298704"/>
            <a:ext cx="457200" cy="12252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6200" y="152400"/>
            <a:ext cx="762000" cy="16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495800" y="2035329"/>
            <a:ext cx="533400" cy="369332"/>
          </a:xfrm>
          <a:prstGeom prst="rect">
            <a:avLst/>
          </a:prstGeom>
          <a:noFill/>
        </p:spPr>
        <p:txBody>
          <a:bodyPr wrap="square" rtlCol="0">
            <a:spAutoFit/>
          </a:bodyPr>
          <a:lstStyle/>
          <a:p>
            <a:r>
              <a:rPr lang="en-US" dirty="0"/>
              <a:t>***</a:t>
            </a:r>
          </a:p>
        </p:txBody>
      </p:sp>
      <p:cxnSp>
        <p:nvCxnSpPr>
          <p:cNvPr id="15" name="Straight Arrow Connector 14"/>
          <p:cNvCxnSpPr>
            <a:stCxn id="13" idx="1"/>
            <a:endCxn id="13" idx="1"/>
          </p:cNvCxnSpPr>
          <p:nvPr/>
        </p:nvCxnSpPr>
        <p:spPr>
          <a:xfrm>
            <a:off x="4495800" y="2219995"/>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57200" y="3169331"/>
            <a:ext cx="762000" cy="369332"/>
          </a:xfrm>
          <a:prstGeom prst="rect">
            <a:avLst/>
          </a:prstGeom>
          <a:noFill/>
        </p:spPr>
        <p:txBody>
          <a:bodyPr wrap="square" rtlCol="0">
            <a:spAutoFit/>
          </a:bodyPr>
          <a:lstStyle/>
          <a:p>
            <a:r>
              <a:rPr lang="en-US" dirty="0"/>
              <a:t>***</a:t>
            </a:r>
          </a:p>
        </p:txBody>
      </p:sp>
      <p:sp>
        <p:nvSpPr>
          <p:cNvPr id="2" name="TextBox 1"/>
          <p:cNvSpPr txBox="1"/>
          <p:nvPr/>
        </p:nvSpPr>
        <p:spPr>
          <a:xfrm>
            <a:off x="3208020" y="5535930"/>
            <a:ext cx="1409700" cy="584775"/>
          </a:xfrm>
          <a:prstGeom prst="rect">
            <a:avLst/>
          </a:prstGeom>
          <a:noFill/>
        </p:spPr>
        <p:txBody>
          <a:bodyPr wrap="square" rtlCol="0">
            <a:spAutoFit/>
          </a:bodyPr>
          <a:lstStyle/>
          <a:p>
            <a:r>
              <a:rPr lang="en-US" sz="3200" b="1" dirty="0" err="1"/>
              <a:t>Poales</a:t>
            </a:r>
            <a:endParaRPr lang="en-US" sz="3200" b="1" dirty="0"/>
          </a:p>
        </p:txBody>
      </p:sp>
      <p:sp>
        <p:nvSpPr>
          <p:cNvPr id="3" name="TextBox 2">
            <a:extLst>
              <a:ext uri="{FF2B5EF4-FFF2-40B4-BE49-F238E27FC236}">
                <a16:creationId xmlns:a16="http://schemas.microsoft.com/office/drawing/2014/main" id="{7118A913-D15E-4BAB-A04C-F8C59951E07D}"/>
              </a:ext>
            </a:extLst>
          </p:cNvPr>
          <p:cNvSpPr txBox="1"/>
          <p:nvPr/>
        </p:nvSpPr>
        <p:spPr>
          <a:xfrm>
            <a:off x="2324100" y="6231080"/>
            <a:ext cx="4343400" cy="369332"/>
          </a:xfrm>
          <a:prstGeom prst="rect">
            <a:avLst/>
          </a:prstGeom>
          <a:noFill/>
        </p:spPr>
        <p:txBody>
          <a:bodyPr wrap="square" rtlCol="0">
            <a:spAutoFit/>
          </a:bodyPr>
          <a:lstStyle/>
          <a:p>
            <a:r>
              <a:rPr lang="en-US" dirty="0"/>
              <a:t>Most lack </a:t>
            </a:r>
            <a:r>
              <a:rPr lang="en-US" dirty="0" err="1"/>
              <a:t>nectaries</a:t>
            </a:r>
            <a:r>
              <a:rPr lang="en-US" dirty="0"/>
              <a:t> and are wind-pollinated</a:t>
            </a:r>
          </a:p>
        </p:txBody>
      </p:sp>
    </p:spTree>
    <p:extLst>
      <p:ext uri="{BB962C8B-B14F-4D97-AF65-F5344CB8AC3E}">
        <p14:creationId xmlns:p14="http://schemas.microsoft.com/office/powerpoint/2010/main" val="2546539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Poales</a:t>
            </a:r>
            <a:r>
              <a:rPr lang="en-US" dirty="0"/>
              <a:t>:  </a:t>
            </a:r>
            <a:r>
              <a:rPr lang="en-US" dirty="0" err="1"/>
              <a:t>Typhaceae</a:t>
            </a:r>
            <a:endParaRPr lang="en-US" dirty="0"/>
          </a:p>
        </p:txBody>
      </p:sp>
      <p:sp>
        <p:nvSpPr>
          <p:cNvPr id="3" name="Content Placeholder 2"/>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95400"/>
            <a:ext cx="7315200" cy="5223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86400" y="1600200"/>
            <a:ext cx="2133600" cy="369332"/>
          </a:xfrm>
          <a:prstGeom prst="rect">
            <a:avLst/>
          </a:prstGeom>
          <a:noFill/>
        </p:spPr>
        <p:txBody>
          <a:bodyPr wrap="square" rtlCol="0">
            <a:spAutoFit/>
          </a:bodyPr>
          <a:lstStyle/>
          <a:p>
            <a:r>
              <a:rPr lang="en-US" dirty="0" err="1">
                <a:solidFill>
                  <a:schemeClr val="bg1"/>
                </a:solidFill>
              </a:rPr>
              <a:t>Typha</a:t>
            </a:r>
            <a:r>
              <a:rPr lang="en-US" dirty="0">
                <a:solidFill>
                  <a:schemeClr val="bg1"/>
                </a:solidFill>
              </a:rPr>
              <a:t> </a:t>
            </a:r>
            <a:r>
              <a:rPr lang="en-US" dirty="0" err="1">
                <a:solidFill>
                  <a:schemeClr val="bg1"/>
                </a:solidFill>
              </a:rPr>
              <a:t>domingensis</a:t>
            </a:r>
            <a:endParaRPr lang="en-US" dirty="0">
              <a:solidFill>
                <a:schemeClr val="bg1"/>
              </a:solidFill>
            </a:endParaRPr>
          </a:p>
        </p:txBody>
      </p:sp>
    </p:spTree>
    <p:extLst>
      <p:ext uri="{BB962C8B-B14F-4D97-AF65-F5344CB8AC3E}">
        <p14:creationId xmlns:p14="http://schemas.microsoft.com/office/powerpoint/2010/main" val="2325074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Poales</a:t>
            </a:r>
            <a:r>
              <a:rPr lang="en-US" dirty="0"/>
              <a:t>:  </a:t>
            </a:r>
            <a:r>
              <a:rPr lang="en-US" dirty="0" err="1"/>
              <a:t>Typhaceae</a:t>
            </a:r>
            <a:endParaRPr lang="en-US" dirty="0"/>
          </a:p>
        </p:txBody>
      </p:sp>
      <p:sp>
        <p:nvSpPr>
          <p:cNvPr id="3" name="Content Placeholder 2"/>
          <p:cNvSpPr>
            <a:spLocks noGrp="1"/>
          </p:cNvSpPr>
          <p:nvPr>
            <p:ph idx="1"/>
          </p:nvPr>
        </p:nvSpPr>
        <p:spPr/>
        <p:txBody>
          <a:bodyPr/>
          <a:lstStyle/>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47800"/>
            <a:ext cx="7391400" cy="49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95800" y="5181600"/>
            <a:ext cx="3200400" cy="369332"/>
          </a:xfrm>
          <a:prstGeom prst="rect">
            <a:avLst/>
          </a:prstGeom>
          <a:noFill/>
        </p:spPr>
        <p:txBody>
          <a:bodyPr wrap="square" rtlCol="0">
            <a:spAutoFit/>
          </a:bodyPr>
          <a:lstStyle/>
          <a:p>
            <a:r>
              <a:rPr lang="en-US" dirty="0" err="1">
                <a:solidFill>
                  <a:srgbClr val="FFFF00"/>
                </a:solidFill>
              </a:rPr>
              <a:t>Typha</a:t>
            </a:r>
            <a:r>
              <a:rPr lang="en-US" dirty="0">
                <a:solidFill>
                  <a:srgbClr val="FFFF00"/>
                </a:solidFill>
              </a:rPr>
              <a:t> </a:t>
            </a:r>
            <a:r>
              <a:rPr lang="en-US" dirty="0" err="1">
                <a:solidFill>
                  <a:srgbClr val="FFFF00"/>
                </a:solidFill>
              </a:rPr>
              <a:t>domingensis</a:t>
            </a:r>
            <a:endParaRPr lang="en-US" dirty="0">
              <a:solidFill>
                <a:srgbClr val="FFFF00"/>
              </a:solidFill>
            </a:endParaRPr>
          </a:p>
        </p:txBody>
      </p:sp>
      <p:sp>
        <p:nvSpPr>
          <p:cNvPr id="5" name="Down Arrow 4"/>
          <p:cNvSpPr/>
          <p:nvPr/>
        </p:nvSpPr>
        <p:spPr>
          <a:xfrm>
            <a:off x="4267200" y="2133600"/>
            <a:ext cx="533400" cy="1219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999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Poales</a:t>
            </a:r>
            <a:r>
              <a:rPr lang="en-US" dirty="0"/>
              <a:t>:  </a:t>
            </a:r>
            <a:r>
              <a:rPr lang="en-US" dirty="0" err="1"/>
              <a:t>Typhaceae</a:t>
            </a:r>
            <a:endParaRPr lang="en-US" dirty="0"/>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661" y="1272540"/>
            <a:ext cx="3706951"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05600" y="2819400"/>
            <a:ext cx="1981200" cy="369332"/>
          </a:xfrm>
          <a:prstGeom prst="rect">
            <a:avLst/>
          </a:prstGeom>
          <a:noFill/>
        </p:spPr>
        <p:txBody>
          <a:bodyPr wrap="square" rtlCol="0">
            <a:spAutoFit/>
          </a:bodyPr>
          <a:lstStyle/>
          <a:p>
            <a:r>
              <a:rPr lang="en-US" dirty="0" err="1"/>
              <a:t>Typha</a:t>
            </a:r>
            <a:r>
              <a:rPr lang="en-US" dirty="0"/>
              <a:t> </a:t>
            </a:r>
            <a:r>
              <a:rPr lang="en-US" dirty="0" err="1"/>
              <a:t>latifololia</a:t>
            </a:r>
            <a:endParaRPr lang="en-US" dirty="0"/>
          </a:p>
        </p:txBody>
      </p:sp>
      <p:sp>
        <p:nvSpPr>
          <p:cNvPr id="5" name="Right Arrow 4"/>
          <p:cNvSpPr/>
          <p:nvPr/>
        </p:nvSpPr>
        <p:spPr>
          <a:xfrm>
            <a:off x="3238500" y="3497580"/>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527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163" y="123825"/>
            <a:ext cx="5019675" cy="661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600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Poales</a:t>
            </a:r>
            <a:endParaRPr lang="en-US" dirty="0"/>
          </a:p>
        </p:txBody>
      </p:sp>
      <p:sp>
        <p:nvSpPr>
          <p:cNvPr id="3" name="Text Placeholder 2"/>
          <p:cNvSpPr>
            <a:spLocks noGrp="1"/>
          </p:cNvSpPr>
          <p:nvPr>
            <p:ph type="body" idx="1"/>
          </p:nvPr>
        </p:nvSpPr>
        <p:spPr/>
        <p:txBody>
          <a:bodyPr/>
          <a:lstStyle/>
          <a:p>
            <a:r>
              <a:rPr lang="en-US" dirty="0" err="1"/>
              <a:t>Cyperaceae</a:t>
            </a:r>
            <a:r>
              <a:rPr lang="en-US" dirty="0"/>
              <a:t>:  </a:t>
            </a:r>
            <a:r>
              <a:rPr lang="en-US" dirty="0" err="1"/>
              <a:t>Carex</a:t>
            </a:r>
            <a:r>
              <a:rPr lang="en-US" dirty="0"/>
              <a:t> </a:t>
            </a:r>
            <a:r>
              <a:rPr lang="en-US" dirty="0" err="1"/>
              <a:t>hystricina</a:t>
            </a:r>
            <a:endParaRPr lang="en-US" dirty="0"/>
          </a:p>
        </p:txBody>
      </p:sp>
      <p:sp>
        <p:nvSpPr>
          <p:cNvPr id="4" name="Content Placeholder 3"/>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p:txBody>
          <a:bodyPr/>
          <a:lstStyle/>
          <a:p>
            <a:r>
              <a:rPr lang="en-US" dirty="0" err="1"/>
              <a:t>Juncaceae</a:t>
            </a:r>
            <a:r>
              <a:rPr lang="en-US" dirty="0"/>
              <a:t>:  Juncus </a:t>
            </a:r>
            <a:r>
              <a:rPr lang="en-US" dirty="0" err="1"/>
              <a:t>arcticus</a:t>
            </a:r>
            <a:endParaRPr lang="en-US" dirty="0"/>
          </a:p>
        </p:txBody>
      </p:sp>
      <p:pic>
        <p:nvPicPr>
          <p:cNvPr id="7" name="Content Placeholder 6">
            <a:extLst>
              <a:ext uri="{FF2B5EF4-FFF2-40B4-BE49-F238E27FC236}">
                <a16:creationId xmlns:a16="http://schemas.microsoft.com/office/drawing/2014/main" id="{177B7292-14B3-4A16-856E-0BA1D827C583}"/>
              </a:ext>
            </a:extLst>
          </p:cNvPr>
          <p:cNvPicPr>
            <a:picLocks noGrp="1" noChangeAspect="1"/>
          </p:cNvPicPr>
          <p:nvPr>
            <p:ph sz="quarter" idx="4"/>
          </p:nvPr>
        </p:nvPicPr>
        <p:blipFill>
          <a:blip r:embed="rId2"/>
          <a:stretch>
            <a:fillRect/>
          </a:stretch>
        </p:blipFill>
        <p:spPr>
          <a:xfrm>
            <a:off x="4645025" y="2513284"/>
            <a:ext cx="4041775" cy="3274469"/>
          </a:xfrm>
          <a:prstGeom prst="rect">
            <a:avLst/>
          </a:prstGeom>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459" y="2705100"/>
            <a:ext cx="396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6927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Poales</a:t>
            </a:r>
            <a:r>
              <a:rPr lang="en-US" dirty="0"/>
              <a:t>:  </a:t>
            </a:r>
            <a:r>
              <a:rPr lang="en-US" dirty="0" err="1"/>
              <a:t>Cyperaceae</a:t>
            </a:r>
            <a:r>
              <a:rPr lang="en-US" dirty="0"/>
              <a:t>:  </a:t>
            </a:r>
            <a:r>
              <a:rPr lang="en-US" dirty="0" err="1"/>
              <a:t>Cyperus</a:t>
            </a:r>
            <a:r>
              <a:rPr lang="en-US" dirty="0"/>
              <a:t> </a:t>
            </a:r>
            <a:r>
              <a:rPr lang="en-US" dirty="0" err="1"/>
              <a:t>esculentus</a:t>
            </a:r>
            <a:r>
              <a:rPr lang="en-US" dirty="0"/>
              <a:t>– 3-ranked leaves</a:t>
            </a:r>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3429000"/>
            <a:ext cx="4161670" cy="2773363"/>
          </a:xfrm>
        </p:spPr>
      </p:pic>
      <p:pic>
        <p:nvPicPr>
          <p:cNvPr id="4" name="Picture 3">
            <a:extLst>
              <a:ext uri="{FF2B5EF4-FFF2-40B4-BE49-F238E27FC236}">
                <a16:creationId xmlns:a16="http://schemas.microsoft.com/office/drawing/2014/main" id="{4FB32A2A-30A1-4659-BFD9-ED6F7FB13E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1600200"/>
            <a:ext cx="4572000" cy="3048000"/>
          </a:xfrm>
          <a:prstGeom prst="rect">
            <a:avLst/>
          </a:prstGeom>
        </p:spPr>
      </p:pic>
      <p:sp>
        <p:nvSpPr>
          <p:cNvPr id="5" name="TextBox 4">
            <a:extLst>
              <a:ext uri="{FF2B5EF4-FFF2-40B4-BE49-F238E27FC236}">
                <a16:creationId xmlns:a16="http://schemas.microsoft.com/office/drawing/2014/main" id="{A9FA55AF-81E4-4DEA-86C3-D3F97AB4C014}"/>
              </a:ext>
            </a:extLst>
          </p:cNvPr>
          <p:cNvSpPr txBox="1"/>
          <p:nvPr/>
        </p:nvSpPr>
        <p:spPr>
          <a:xfrm>
            <a:off x="4876800" y="4724400"/>
            <a:ext cx="3962400" cy="646331"/>
          </a:xfrm>
          <a:prstGeom prst="rect">
            <a:avLst/>
          </a:prstGeom>
          <a:noFill/>
        </p:spPr>
        <p:txBody>
          <a:bodyPr wrap="square" rtlCol="0">
            <a:spAutoFit/>
          </a:bodyPr>
          <a:lstStyle/>
          <a:p>
            <a:r>
              <a:rPr lang="en-US" dirty="0" err="1"/>
              <a:t>Cyperus</a:t>
            </a:r>
            <a:r>
              <a:rPr lang="en-US" dirty="0"/>
              <a:t> papyrus—the stem was used to make early forms of paper!</a:t>
            </a:r>
          </a:p>
        </p:txBody>
      </p:sp>
    </p:spTree>
    <p:extLst>
      <p:ext uri="{BB962C8B-B14F-4D97-AF65-F5344CB8AC3E}">
        <p14:creationId xmlns:p14="http://schemas.microsoft.com/office/powerpoint/2010/main" val="3475666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Poales</a:t>
            </a:r>
            <a:r>
              <a:rPr lang="en-US" dirty="0"/>
              <a:t>: </a:t>
            </a:r>
            <a:r>
              <a:rPr lang="en-US" dirty="0" err="1"/>
              <a:t>Poaceae</a:t>
            </a:r>
            <a:r>
              <a:rPr lang="en-US" dirty="0"/>
              <a:t>:  </a:t>
            </a:r>
            <a:r>
              <a:rPr lang="en-US" dirty="0" err="1"/>
              <a:t>Arundo</a:t>
            </a:r>
            <a:r>
              <a:rPr lang="en-US" dirty="0"/>
              <a:t> </a:t>
            </a:r>
            <a:r>
              <a:rPr lang="en-US" dirty="0" err="1"/>
              <a:t>Donax</a:t>
            </a:r>
            <a:r>
              <a:rPr lang="en-US" dirty="0"/>
              <a:t>– 2-ranked leaves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43200" y="1600200"/>
            <a:ext cx="3771900" cy="5029200"/>
          </a:xfrm>
        </p:spPr>
      </p:pic>
    </p:spTree>
    <p:extLst>
      <p:ext uri="{BB962C8B-B14F-4D97-AF65-F5344CB8AC3E}">
        <p14:creationId xmlns:p14="http://schemas.microsoft.com/office/powerpoint/2010/main" val="2488777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43000" y="2286000"/>
            <a:ext cx="6858000" cy="1446550"/>
          </a:xfrm>
          <a:prstGeom prst="rect">
            <a:avLst/>
          </a:prstGeom>
          <a:noFill/>
        </p:spPr>
        <p:txBody>
          <a:bodyPr wrap="square" rtlCol="0">
            <a:spAutoFit/>
          </a:bodyPr>
          <a:lstStyle/>
          <a:p>
            <a:r>
              <a:rPr lang="en-US" sz="4400" dirty="0" err="1"/>
              <a:t>Commelinoid</a:t>
            </a:r>
            <a:r>
              <a:rPr lang="en-US" sz="4400" dirty="0"/>
              <a:t> Clade:  </a:t>
            </a:r>
            <a:r>
              <a:rPr lang="en-US" sz="4400" dirty="0" err="1"/>
              <a:t>Poales</a:t>
            </a:r>
            <a:r>
              <a:rPr lang="en-US" sz="4400" dirty="0"/>
              <a:t>:  </a:t>
            </a:r>
            <a:r>
              <a:rPr lang="en-US" sz="4400" dirty="0" err="1"/>
              <a:t>Poaceae</a:t>
            </a:r>
            <a:r>
              <a:rPr lang="en-US" sz="4400" dirty="0"/>
              <a:t>  (The Grass Family)</a:t>
            </a:r>
          </a:p>
        </p:txBody>
      </p:sp>
      <p:sp>
        <p:nvSpPr>
          <p:cNvPr id="8" name="TextBox 7"/>
          <p:cNvSpPr txBox="1"/>
          <p:nvPr/>
        </p:nvSpPr>
        <p:spPr>
          <a:xfrm>
            <a:off x="2743200" y="5029200"/>
            <a:ext cx="4724400" cy="646331"/>
          </a:xfrm>
          <a:prstGeom prst="rect">
            <a:avLst/>
          </a:prstGeom>
          <a:noFill/>
        </p:spPr>
        <p:txBody>
          <a:bodyPr wrap="square" rtlCol="0">
            <a:spAutoFit/>
          </a:bodyPr>
          <a:lstStyle/>
          <a:p>
            <a:r>
              <a:rPr lang="en-US" dirty="0"/>
              <a:t>With thanks to Dr. Norris for many of these slides…</a:t>
            </a:r>
          </a:p>
        </p:txBody>
      </p:sp>
    </p:spTree>
    <p:extLst>
      <p:ext uri="{BB962C8B-B14F-4D97-AF65-F5344CB8AC3E}">
        <p14:creationId xmlns:p14="http://schemas.microsoft.com/office/powerpoint/2010/main" val="647091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Poaceae</a:t>
            </a:r>
            <a:r>
              <a:rPr lang="en-US" dirty="0"/>
              <a:t> (Grasses)</a:t>
            </a:r>
          </a:p>
        </p:txBody>
      </p:sp>
      <p:sp>
        <p:nvSpPr>
          <p:cNvPr id="3" name="Content Placeholder 2"/>
          <p:cNvSpPr>
            <a:spLocks noGrp="1"/>
          </p:cNvSpPr>
          <p:nvPr>
            <p:ph idx="1"/>
          </p:nvPr>
        </p:nvSpPr>
        <p:spPr/>
        <p:txBody>
          <a:bodyPr/>
          <a:lstStyle/>
          <a:p>
            <a:r>
              <a:rPr lang="en-US" dirty="0"/>
              <a:t>A family of extraordinary economic importance</a:t>
            </a:r>
          </a:p>
          <a:p>
            <a:r>
              <a:rPr lang="en-US" dirty="0"/>
              <a:t>“50% of humanities calories come from grasses” J&amp;C pg. 300</a:t>
            </a:r>
          </a:p>
          <a:p>
            <a:r>
              <a:rPr lang="en-US" dirty="0"/>
              <a:t>“70% of the world’s farmland is planted in grasses”  J&amp;C pg. 300</a:t>
            </a:r>
          </a:p>
          <a:p>
            <a:r>
              <a:rPr lang="en-US" dirty="0"/>
              <a:t>The four most important crops are grasses:  corn, wheat, rice &amp; sugarcane</a:t>
            </a:r>
          </a:p>
        </p:txBody>
      </p:sp>
    </p:spTree>
    <p:extLst>
      <p:ext uri="{BB962C8B-B14F-4D97-AF65-F5344CB8AC3E}">
        <p14:creationId xmlns:p14="http://schemas.microsoft.com/office/powerpoint/2010/main" val="1102294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532" y="5257800"/>
            <a:ext cx="6477000" cy="369332"/>
          </a:xfrm>
          <a:prstGeom prst="rect">
            <a:avLst/>
          </a:prstGeom>
          <a:noFill/>
        </p:spPr>
        <p:txBody>
          <a:bodyPr wrap="square" rtlCol="0">
            <a:spAutoFit/>
          </a:bodyPr>
          <a:lstStyle/>
          <a:p>
            <a:r>
              <a:rPr lang="en-US" dirty="0"/>
              <a:t>Remember the big picture….</a:t>
            </a:r>
          </a:p>
        </p:txBody>
      </p:sp>
      <p:cxnSp>
        <p:nvCxnSpPr>
          <p:cNvPr id="4" name="Straight Connector 3"/>
          <p:cNvCxnSpPr/>
          <p:nvPr/>
        </p:nvCxnSpPr>
        <p:spPr>
          <a:xfrm>
            <a:off x="914400" y="3733800"/>
            <a:ext cx="6324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981200" y="2438400"/>
            <a:ext cx="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895600" y="2362200"/>
            <a:ext cx="0" cy="1371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886200" y="2438400"/>
            <a:ext cx="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410200" y="2418750"/>
            <a:ext cx="0" cy="1347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477000" y="2057400"/>
            <a:ext cx="0" cy="167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200000">
            <a:off x="1066800" y="1327666"/>
            <a:ext cx="1828800" cy="369332"/>
          </a:xfrm>
          <a:prstGeom prst="rect">
            <a:avLst/>
          </a:prstGeom>
          <a:noFill/>
        </p:spPr>
        <p:txBody>
          <a:bodyPr wrap="square" rtlCol="0">
            <a:spAutoFit/>
          </a:bodyPr>
          <a:lstStyle/>
          <a:p>
            <a:r>
              <a:rPr lang="en-US" dirty="0" err="1"/>
              <a:t>Amborella</a:t>
            </a:r>
            <a:endParaRPr lang="en-US" dirty="0"/>
          </a:p>
        </p:txBody>
      </p:sp>
      <p:sp>
        <p:nvSpPr>
          <p:cNvPr id="17" name="TextBox 16"/>
          <p:cNvSpPr txBox="1"/>
          <p:nvPr/>
        </p:nvSpPr>
        <p:spPr>
          <a:xfrm rot="16200000">
            <a:off x="2095500" y="1377434"/>
            <a:ext cx="1600200" cy="369332"/>
          </a:xfrm>
          <a:prstGeom prst="rect">
            <a:avLst/>
          </a:prstGeom>
          <a:noFill/>
        </p:spPr>
        <p:txBody>
          <a:bodyPr wrap="square" rtlCol="0">
            <a:spAutoFit/>
          </a:bodyPr>
          <a:lstStyle/>
          <a:p>
            <a:r>
              <a:rPr lang="en-US" dirty="0" err="1"/>
              <a:t>Nymphaeales</a:t>
            </a:r>
            <a:endParaRPr lang="en-US" dirty="0"/>
          </a:p>
        </p:txBody>
      </p:sp>
      <p:sp>
        <p:nvSpPr>
          <p:cNvPr id="18" name="TextBox 17"/>
          <p:cNvSpPr txBox="1"/>
          <p:nvPr/>
        </p:nvSpPr>
        <p:spPr>
          <a:xfrm rot="16200000">
            <a:off x="3009901" y="1411893"/>
            <a:ext cx="1828800" cy="381000"/>
          </a:xfrm>
          <a:prstGeom prst="rect">
            <a:avLst/>
          </a:prstGeom>
          <a:noFill/>
        </p:spPr>
        <p:txBody>
          <a:bodyPr wrap="square" rtlCol="0">
            <a:spAutoFit/>
          </a:bodyPr>
          <a:lstStyle/>
          <a:p>
            <a:r>
              <a:rPr lang="en-US" dirty="0" err="1"/>
              <a:t>Austrobaileyales</a:t>
            </a:r>
            <a:endParaRPr lang="en-US" dirty="0"/>
          </a:p>
        </p:txBody>
      </p:sp>
      <p:sp>
        <p:nvSpPr>
          <p:cNvPr id="19" name="TextBox 18"/>
          <p:cNvSpPr txBox="1"/>
          <p:nvPr/>
        </p:nvSpPr>
        <p:spPr>
          <a:xfrm>
            <a:off x="6164406" y="1554801"/>
            <a:ext cx="1476252" cy="381000"/>
          </a:xfrm>
          <a:prstGeom prst="rect">
            <a:avLst/>
          </a:prstGeom>
          <a:noFill/>
        </p:spPr>
        <p:txBody>
          <a:bodyPr wrap="square" rtlCol="0">
            <a:spAutoFit/>
          </a:bodyPr>
          <a:lstStyle/>
          <a:p>
            <a:r>
              <a:rPr lang="en-US" dirty="0"/>
              <a:t>Monocots</a:t>
            </a:r>
          </a:p>
        </p:txBody>
      </p:sp>
      <p:sp>
        <p:nvSpPr>
          <p:cNvPr id="20" name="TextBox 19"/>
          <p:cNvSpPr txBox="1"/>
          <p:nvPr/>
        </p:nvSpPr>
        <p:spPr>
          <a:xfrm>
            <a:off x="4709058" y="2044049"/>
            <a:ext cx="1326308" cy="369332"/>
          </a:xfrm>
          <a:prstGeom prst="rect">
            <a:avLst/>
          </a:prstGeom>
          <a:noFill/>
        </p:spPr>
        <p:txBody>
          <a:bodyPr wrap="square" rtlCol="0">
            <a:spAutoFit/>
          </a:bodyPr>
          <a:lstStyle/>
          <a:p>
            <a:r>
              <a:rPr lang="en-US" dirty="0" err="1"/>
              <a:t>Magnoliids</a:t>
            </a:r>
            <a:endParaRPr lang="en-US" dirty="0"/>
          </a:p>
        </p:txBody>
      </p:sp>
      <p:sp>
        <p:nvSpPr>
          <p:cNvPr id="21" name="TextBox 20"/>
          <p:cNvSpPr txBox="1"/>
          <p:nvPr/>
        </p:nvSpPr>
        <p:spPr>
          <a:xfrm>
            <a:off x="7117278" y="3396734"/>
            <a:ext cx="1676400" cy="369332"/>
          </a:xfrm>
          <a:prstGeom prst="rect">
            <a:avLst/>
          </a:prstGeom>
          <a:noFill/>
        </p:spPr>
        <p:txBody>
          <a:bodyPr wrap="square" rtlCol="0">
            <a:spAutoFit/>
          </a:bodyPr>
          <a:lstStyle/>
          <a:p>
            <a:r>
              <a:rPr lang="en-US" dirty="0" err="1"/>
              <a:t>Eudicots</a:t>
            </a:r>
            <a:endParaRPr lang="en-US" dirty="0"/>
          </a:p>
        </p:txBody>
      </p:sp>
      <p:sp>
        <p:nvSpPr>
          <p:cNvPr id="22" name="TextBox 21"/>
          <p:cNvSpPr txBox="1"/>
          <p:nvPr/>
        </p:nvSpPr>
        <p:spPr>
          <a:xfrm>
            <a:off x="2005940" y="5888963"/>
            <a:ext cx="5496941" cy="584775"/>
          </a:xfrm>
          <a:prstGeom prst="rect">
            <a:avLst/>
          </a:prstGeom>
          <a:noFill/>
        </p:spPr>
        <p:txBody>
          <a:bodyPr wrap="square" rtlCol="0">
            <a:spAutoFit/>
          </a:bodyPr>
          <a:lstStyle/>
          <a:p>
            <a:r>
              <a:rPr lang="en-US" sz="3200" dirty="0"/>
              <a:t>Angiosperm Relationships</a:t>
            </a:r>
          </a:p>
        </p:txBody>
      </p:sp>
      <p:sp>
        <p:nvSpPr>
          <p:cNvPr id="23" name="Left Brace 22"/>
          <p:cNvSpPr/>
          <p:nvPr/>
        </p:nvSpPr>
        <p:spPr>
          <a:xfrm rot="16200000">
            <a:off x="2609850" y="3257550"/>
            <a:ext cx="685800" cy="1943100"/>
          </a:xfrm>
          <a:prstGeom prst="leftBrace">
            <a:avLst>
              <a:gd name="adj1" fmla="val 8333"/>
              <a:gd name="adj2" fmla="val 518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a:off x="2362200" y="4572000"/>
            <a:ext cx="1562100" cy="307777"/>
          </a:xfrm>
          <a:prstGeom prst="rect">
            <a:avLst/>
          </a:prstGeom>
          <a:noFill/>
        </p:spPr>
        <p:txBody>
          <a:bodyPr wrap="square" rtlCol="0">
            <a:spAutoFit/>
          </a:bodyPr>
          <a:lstStyle/>
          <a:p>
            <a:r>
              <a:rPr lang="en-US" sz="1400"/>
              <a:t>ANA </a:t>
            </a:r>
            <a:r>
              <a:rPr lang="en-US" sz="1400" dirty="0"/>
              <a:t>Grade</a:t>
            </a:r>
          </a:p>
        </p:txBody>
      </p:sp>
      <p:pic>
        <p:nvPicPr>
          <p:cNvPr id="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547" y="228600"/>
            <a:ext cx="1038393" cy="1048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2512" y="41770"/>
            <a:ext cx="1071749" cy="881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7703" y="71583"/>
            <a:ext cx="954405" cy="821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5219700" y="67985"/>
            <a:ext cx="1493819" cy="137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8700" y="108687"/>
            <a:ext cx="1217600" cy="1827114"/>
          </a:xfrm>
          <a:prstGeom prst="rect">
            <a:avLst/>
          </a:prstGeom>
        </p:spPr>
      </p:pic>
      <p:pic>
        <p:nvPicPr>
          <p:cNvPr id="30" name="Picture 2"/>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7117278" y="3874716"/>
            <a:ext cx="1655878" cy="155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54186" y="6488668"/>
            <a:ext cx="2160814" cy="369332"/>
          </a:xfrm>
          <a:prstGeom prst="rect">
            <a:avLst/>
          </a:prstGeom>
          <a:noFill/>
        </p:spPr>
        <p:txBody>
          <a:bodyPr wrap="square" rtlCol="0">
            <a:spAutoFit/>
          </a:bodyPr>
          <a:lstStyle/>
          <a:p>
            <a:r>
              <a:rPr lang="en-US" dirty="0"/>
              <a:t>(simplified)</a:t>
            </a: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574222" y="219159"/>
            <a:ext cx="1682832" cy="1250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6059" y="3874716"/>
            <a:ext cx="1832657" cy="1383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3368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90600"/>
            <a:ext cx="6548437" cy="5136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81800" y="381000"/>
            <a:ext cx="1524000" cy="381000"/>
          </a:xfrm>
          <a:prstGeom prst="rect">
            <a:avLst/>
          </a:prstGeom>
          <a:noFill/>
        </p:spPr>
        <p:txBody>
          <a:bodyPr wrap="square" rtlCol="0">
            <a:spAutoFit/>
          </a:bodyPr>
          <a:lstStyle/>
          <a:p>
            <a:r>
              <a:rPr lang="en-US" dirty="0"/>
              <a:t>Rice</a:t>
            </a:r>
          </a:p>
        </p:txBody>
      </p:sp>
      <p:cxnSp>
        <p:nvCxnSpPr>
          <p:cNvPr id="6" name="Straight Arrow Connector 5"/>
          <p:cNvCxnSpPr/>
          <p:nvPr/>
        </p:nvCxnSpPr>
        <p:spPr>
          <a:xfrm flipH="1">
            <a:off x="5867400" y="755073"/>
            <a:ext cx="1219200" cy="1638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752600" y="5486400"/>
            <a:ext cx="5715000" cy="369332"/>
          </a:xfrm>
          <a:prstGeom prst="rect">
            <a:avLst/>
          </a:prstGeom>
          <a:noFill/>
        </p:spPr>
        <p:txBody>
          <a:bodyPr wrap="square" rtlCol="0">
            <a:spAutoFit/>
          </a:bodyPr>
          <a:lstStyle/>
          <a:p>
            <a:r>
              <a:rPr lang="en-US" dirty="0">
                <a:solidFill>
                  <a:schemeClr val="bg1"/>
                </a:solidFill>
              </a:rPr>
              <a:t>Would you like corn or wheat?  Both are grasses!</a:t>
            </a:r>
          </a:p>
        </p:txBody>
      </p:sp>
      <p:cxnSp>
        <p:nvCxnSpPr>
          <p:cNvPr id="9" name="Straight Arrow Connector 8"/>
          <p:cNvCxnSpPr/>
          <p:nvPr/>
        </p:nvCxnSpPr>
        <p:spPr>
          <a:xfrm flipV="1">
            <a:off x="2362200" y="4114800"/>
            <a:ext cx="3810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288977" y="1676400"/>
            <a:ext cx="1066800" cy="369332"/>
          </a:xfrm>
          <a:prstGeom prst="rect">
            <a:avLst/>
          </a:prstGeom>
          <a:noFill/>
        </p:spPr>
        <p:txBody>
          <a:bodyPr wrap="square" rtlCol="0">
            <a:spAutoFit/>
          </a:bodyPr>
          <a:lstStyle/>
          <a:p>
            <a:r>
              <a:rPr lang="en-US" dirty="0"/>
              <a:t>Corn</a:t>
            </a:r>
          </a:p>
        </p:txBody>
      </p:sp>
      <p:cxnSp>
        <p:nvCxnSpPr>
          <p:cNvPr id="12" name="Straight Arrow Connector 11"/>
          <p:cNvCxnSpPr/>
          <p:nvPr/>
        </p:nvCxnSpPr>
        <p:spPr>
          <a:xfrm flipH="1">
            <a:off x="7086600" y="1861066"/>
            <a:ext cx="1143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17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rice_pat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429000"/>
            <a:ext cx="434340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8"/>
          <p:cNvSpPr txBox="1">
            <a:spLocks noChangeArrowheads="1"/>
          </p:cNvSpPr>
          <p:nvPr/>
        </p:nvSpPr>
        <p:spPr bwMode="auto">
          <a:xfrm>
            <a:off x="3292475" y="381000"/>
            <a:ext cx="2584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600" b="1"/>
              <a:t>Rice </a:t>
            </a:r>
            <a:r>
              <a:rPr lang="en-US" sz="3600" b="1" i="1"/>
              <a:t>(Oryza)</a:t>
            </a:r>
          </a:p>
        </p:txBody>
      </p:sp>
      <p:pic>
        <p:nvPicPr>
          <p:cNvPr id="1331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71613"/>
            <a:ext cx="381000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9097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9" descr="260px-Illustration_Zea_mays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85800"/>
            <a:ext cx="30892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1035" descr="corn%20fiel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438400"/>
            <a:ext cx="41148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1036"/>
          <p:cNvSpPr txBox="1">
            <a:spLocks noChangeArrowheads="1"/>
          </p:cNvSpPr>
          <p:nvPr/>
        </p:nvSpPr>
        <p:spPr bwMode="auto">
          <a:xfrm>
            <a:off x="4876800" y="1143000"/>
            <a:ext cx="25685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4000" b="1"/>
              <a:t>Corn (</a:t>
            </a:r>
            <a:r>
              <a:rPr lang="en-US" sz="4000" b="1" i="1"/>
              <a:t>Zea</a:t>
            </a:r>
            <a:r>
              <a:rPr lang="en-US" sz="4000" b="1"/>
              <a:t>)</a:t>
            </a:r>
          </a:p>
        </p:txBody>
      </p:sp>
      <p:sp>
        <p:nvSpPr>
          <p:cNvPr id="2" name="TextBox 1"/>
          <p:cNvSpPr txBox="1"/>
          <p:nvPr/>
        </p:nvSpPr>
        <p:spPr>
          <a:xfrm>
            <a:off x="4038600" y="2057400"/>
            <a:ext cx="4419600" cy="369332"/>
          </a:xfrm>
          <a:prstGeom prst="rect">
            <a:avLst/>
          </a:prstGeom>
          <a:noFill/>
        </p:spPr>
        <p:txBody>
          <a:bodyPr wrap="square" rtlCol="0">
            <a:spAutoFit/>
          </a:bodyPr>
          <a:lstStyle/>
          <a:p>
            <a:r>
              <a:rPr lang="en-US" dirty="0"/>
              <a:t>The fruit (ear) is a multiple of caryopses!</a:t>
            </a:r>
          </a:p>
        </p:txBody>
      </p:sp>
      <p:cxnSp>
        <p:nvCxnSpPr>
          <p:cNvPr id="4" name="Straight Arrow Connector 3"/>
          <p:cNvCxnSpPr/>
          <p:nvPr/>
        </p:nvCxnSpPr>
        <p:spPr>
          <a:xfrm flipH="1">
            <a:off x="3733800" y="2362200"/>
            <a:ext cx="11430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962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29" descr="tafel_068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525" y="762000"/>
            <a:ext cx="27368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1031" descr="quaker_oat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685800"/>
            <a:ext cx="23320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1032"/>
          <p:cNvSpPr txBox="1">
            <a:spLocks noChangeArrowheads="1"/>
          </p:cNvSpPr>
          <p:nvPr/>
        </p:nvSpPr>
        <p:spPr bwMode="auto">
          <a:xfrm>
            <a:off x="2895600" y="5511800"/>
            <a:ext cx="2711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600" b="1"/>
              <a:t>Oats (</a:t>
            </a:r>
            <a:r>
              <a:rPr lang="en-US" sz="3600" b="1" i="1"/>
              <a:t>Avena</a:t>
            </a:r>
            <a:r>
              <a:rPr lang="en-US" sz="3600" b="1"/>
              <a:t>)</a:t>
            </a:r>
          </a:p>
        </p:txBody>
      </p:sp>
    </p:spTree>
    <p:extLst>
      <p:ext uri="{BB962C8B-B14F-4D97-AF65-F5344CB8AC3E}">
        <p14:creationId xmlns:p14="http://schemas.microsoft.com/office/powerpoint/2010/main" val="2184132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029" descr="200px-Illustration_Triticum_spelt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388" y="609600"/>
            <a:ext cx="28003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1031" descr="Whole_Wheat_Br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5334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33" descr="wheat_field_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6576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1034"/>
          <p:cNvSpPr txBox="1">
            <a:spLocks noChangeArrowheads="1"/>
          </p:cNvSpPr>
          <p:nvPr/>
        </p:nvSpPr>
        <p:spPr bwMode="auto">
          <a:xfrm>
            <a:off x="762000" y="5562600"/>
            <a:ext cx="3549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600" b="1"/>
              <a:t>Wheat (</a:t>
            </a:r>
            <a:r>
              <a:rPr lang="en-US" sz="3600" b="1" i="1"/>
              <a:t>Triticum</a:t>
            </a:r>
            <a:r>
              <a:rPr lang="en-US" sz="3600" b="1"/>
              <a:t>)</a:t>
            </a:r>
          </a:p>
        </p:txBody>
      </p:sp>
    </p:spTree>
    <p:extLst>
      <p:ext uri="{BB962C8B-B14F-4D97-AF65-F5344CB8AC3E}">
        <p14:creationId xmlns:p14="http://schemas.microsoft.com/office/powerpoint/2010/main" val="2182698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29" descr="tafel_050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76288"/>
            <a:ext cx="3267075"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031"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592263"/>
            <a:ext cx="472440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1032"/>
          <p:cNvSpPr txBox="1">
            <a:spLocks noChangeArrowheads="1"/>
          </p:cNvSpPr>
          <p:nvPr/>
        </p:nvSpPr>
        <p:spPr bwMode="auto">
          <a:xfrm>
            <a:off x="4876800" y="5257800"/>
            <a:ext cx="3117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600" b="1"/>
              <a:t>Barley (</a:t>
            </a:r>
            <a:r>
              <a:rPr lang="en-US" sz="3600" b="1" i="1"/>
              <a:t>Secale</a:t>
            </a:r>
            <a:r>
              <a:rPr lang="en-US" sz="3600" b="1"/>
              <a:t>)</a:t>
            </a:r>
          </a:p>
        </p:txBody>
      </p:sp>
    </p:spTree>
    <p:extLst>
      <p:ext uri="{BB962C8B-B14F-4D97-AF65-F5344CB8AC3E}">
        <p14:creationId xmlns:p14="http://schemas.microsoft.com/office/powerpoint/2010/main" val="324614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http://upload.wikimedia.org/wikipedia/commons/7/7c/Saccharum_officinarum_flowers.JPG"/>
          <p:cNvPicPr>
            <a:picLocks noChangeAspect="1" noChangeArrowheads="1"/>
          </p:cNvPicPr>
          <p:nvPr/>
        </p:nvPicPr>
        <p:blipFill>
          <a:blip r:embed="rId2">
            <a:extLst>
              <a:ext uri="{28A0092B-C50C-407E-A947-70E740481C1C}">
                <a14:useLocalDpi xmlns:a14="http://schemas.microsoft.com/office/drawing/2010/main" val="0"/>
              </a:ext>
            </a:extLst>
          </a:blip>
          <a:srcRect l="3365" t="5952" r="-2026"/>
          <a:stretch>
            <a:fillRect/>
          </a:stretch>
        </p:blipFill>
        <p:spPr bwMode="auto">
          <a:xfrm>
            <a:off x="533400" y="914400"/>
            <a:ext cx="36607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6" descr="http://www.tropicalnsw.com.au/aaa_site/album/lifestyle/can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685800"/>
            <a:ext cx="43434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8" descr="http://www.nichollsfamily.us/gallery/d/9261-2/Sugarcane+processing.jpg"/>
          <p:cNvPicPr>
            <a:picLocks noChangeAspect="1" noChangeArrowheads="1"/>
          </p:cNvPicPr>
          <p:nvPr/>
        </p:nvPicPr>
        <p:blipFill>
          <a:blip r:embed="rId4">
            <a:extLst>
              <a:ext uri="{28A0092B-C50C-407E-A947-70E740481C1C}">
                <a14:useLocalDpi xmlns:a14="http://schemas.microsoft.com/office/drawing/2010/main" val="0"/>
              </a:ext>
            </a:extLst>
          </a:blip>
          <a:srcRect l="11250" t="8333"/>
          <a:stretch>
            <a:fillRect/>
          </a:stretch>
        </p:blipFill>
        <p:spPr bwMode="auto">
          <a:xfrm>
            <a:off x="4724400" y="3276600"/>
            <a:ext cx="41306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descr="http://2.bp.blogspot.com/_dBVGUBkK6Eg/SePargYWzRI/AAAAAAAACQA/nIbZnAvUERA/sugarca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4191000"/>
            <a:ext cx="21986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Box 9"/>
          <p:cNvSpPr txBox="1">
            <a:spLocks noChangeArrowheads="1"/>
          </p:cNvSpPr>
          <p:nvPr/>
        </p:nvSpPr>
        <p:spPr bwMode="auto">
          <a:xfrm>
            <a:off x="2819400" y="152400"/>
            <a:ext cx="3568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200" b="1"/>
              <a:t>Sugar</a:t>
            </a:r>
            <a:r>
              <a:rPr lang="en-US" sz="3200" b="1" i="1"/>
              <a:t> </a:t>
            </a:r>
            <a:r>
              <a:rPr lang="en-US" sz="3200" b="1"/>
              <a:t>(</a:t>
            </a:r>
            <a:r>
              <a:rPr lang="en-US" sz="3200" b="1" i="1"/>
              <a:t>Saccharum</a:t>
            </a:r>
            <a:r>
              <a:rPr lang="en-US" sz="3200" b="1"/>
              <a:t>)</a:t>
            </a:r>
          </a:p>
        </p:txBody>
      </p:sp>
      <p:pic>
        <p:nvPicPr>
          <p:cNvPr id="18439" name="Picture 10" descr="http://altopower.files.wordpress.com/2008/04/sugar.jpg"/>
          <p:cNvPicPr>
            <a:picLocks noChangeAspect="1" noChangeArrowheads="1"/>
          </p:cNvPicPr>
          <p:nvPr/>
        </p:nvPicPr>
        <p:blipFill>
          <a:blip r:embed="rId6">
            <a:extLst>
              <a:ext uri="{28A0092B-C50C-407E-A947-70E740481C1C}">
                <a14:useLocalDpi xmlns:a14="http://schemas.microsoft.com/office/drawing/2010/main" val="0"/>
              </a:ext>
            </a:extLst>
          </a:blip>
          <a:srcRect l="13223" t="22000" r="7439" b="3999"/>
          <a:stretch>
            <a:fillRect/>
          </a:stretch>
        </p:blipFill>
        <p:spPr bwMode="auto">
          <a:xfrm>
            <a:off x="3657600" y="1981200"/>
            <a:ext cx="1828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060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801688"/>
            <a:ext cx="54102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10"/>
          <p:cNvSpPr txBox="1">
            <a:spLocks noChangeArrowheads="1"/>
          </p:cNvSpPr>
          <p:nvPr/>
        </p:nvSpPr>
        <p:spPr bwMode="auto">
          <a:xfrm>
            <a:off x="2514600" y="5791200"/>
            <a:ext cx="4859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200" b="1"/>
              <a:t>Pampas Grass (</a:t>
            </a:r>
            <a:r>
              <a:rPr lang="en-US" sz="3200" b="1" i="1"/>
              <a:t>Cortaderia</a:t>
            </a:r>
            <a:r>
              <a:rPr lang="en-US" sz="3200" b="1"/>
              <a:t>)</a:t>
            </a:r>
          </a:p>
        </p:txBody>
      </p:sp>
      <p:sp>
        <p:nvSpPr>
          <p:cNvPr id="2" name="TextBox 1"/>
          <p:cNvSpPr txBox="1"/>
          <p:nvPr/>
        </p:nvSpPr>
        <p:spPr>
          <a:xfrm>
            <a:off x="76200" y="1905000"/>
            <a:ext cx="1981200" cy="646331"/>
          </a:xfrm>
          <a:prstGeom prst="rect">
            <a:avLst/>
          </a:prstGeom>
          <a:noFill/>
        </p:spPr>
        <p:txBody>
          <a:bodyPr wrap="square" rtlCol="0">
            <a:spAutoFit/>
          </a:bodyPr>
          <a:lstStyle/>
          <a:p>
            <a:r>
              <a:rPr lang="en-US" dirty="0"/>
              <a:t>Grasses as ornamentals</a:t>
            </a:r>
          </a:p>
        </p:txBody>
      </p:sp>
    </p:spTree>
    <p:extLst>
      <p:ext uri="{BB962C8B-B14F-4D97-AF65-F5344CB8AC3E}">
        <p14:creationId xmlns:p14="http://schemas.microsoft.com/office/powerpoint/2010/main" val="3006644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arud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00200"/>
            <a:ext cx="5343525"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6"/>
          <p:cNvSpPr txBox="1">
            <a:spLocks noChangeArrowheads="1"/>
          </p:cNvSpPr>
          <p:nvPr/>
        </p:nvSpPr>
        <p:spPr bwMode="auto">
          <a:xfrm>
            <a:off x="2209800" y="609600"/>
            <a:ext cx="4273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600" b="1"/>
              <a:t>Giant Reed (</a:t>
            </a:r>
            <a:r>
              <a:rPr lang="en-US" sz="3600" b="1" i="1"/>
              <a:t>Arundo</a:t>
            </a:r>
            <a:r>
              <a:rPr lang="en-US" sz="3600" b="1"/>
              <a:t>)</a:t>
            </a:r>
          </a:p>
        </p:txBody>
      </p:sp>
      <p:sp>
        <p:nvSpPr>
          <p:cNvPr id="2" name="TextBox 1"/>
          <p:cNvSpPr txBox="1"/>
          <p:nvPr/>
        </p:nvSpPr>
        <p:spPr>
          <a:xfrm>
            <a:off x="7010400" y="2514600"/>
            <a:ext cx="1905000" cy="923330"/>
          </a:xfrm>
          <a:prstGeom prst="rect">
            <a:avLst/>
          </a:prstGeom>
          <a:noFill/>
        </p:spPr>
        <p:txBody>
          <a:bodyPr wrap="square" rtlCol="0">
            <a:spAutoFit/>
          </a:bodyPr>
          <a:lstStyle/>
          <a:p>
            <a:r>
              <a:rPr lang="en-US" dirty="0"/>
              <a:t>Grasses for windbreak and erosion control</a:t>
            </a:r>
          </a:p>
        </p:txBody>
      </p:sp>
    </p:spTree>
    <p:extLst>
      <p:ext uri="{BB962C8B-B14F-4D97-AF65-F5344CB8AC3E}">
        <p14:creationId xmlns:p14="http://schemas.microsoft.com/office/powerpoint/2010/main" val="1370162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150" y="838200"/>
            <a:ext cx="41687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942975"/>
            <a:ext cx="3481388"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8600" y="228600"/>
            <a:ext cx="8229600" cy="369332"/>
          </a:xfrm>
          <a:prstGeom prst="rect">
            <a:avLst/>
          </a:prstGeom>
          <a:noFill/>
        </p:spPr>
        <p:txBody>
          <a:bodyPr wrap="square" rtlCol="0">
            <a:spAutoFit/>
          </a:bodyPr>
          <a:lstStyle/>
          <a:p>
            <a:r>
              <a:rPr lang="en-US" dirty="0"/>
              <a:t>Grass (bamboo) is an important construction material in large parts of the world.  </a:t>
            </a:r>
          </a:p>
        </p:txBody>
      </p:sp>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2757156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81000"/>
            <a:ext cx="6610350" cy="6340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4953000" y="4267200"/>
            <a:ext cx="2514600" cy="1295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924800" y="5791200"/>
            <a:ext cx="838200" cy="923330"/>
          </a:xfrm>
          <a:prstGeom prst="rect">
            <a:avLst/>
          </a:prstGeom>
          <a:noFill/>
        </p:spPr>
        <p:txBody>
          <a:bodyPr wrap="square" rtlCol="0">
            <a:spAutoFit/>
          </a:bodyPr>
          <a:lstStyle/>
          <a:p>
            <a:r>
              <a:rPr lang="en-US" dirty="0"/>
              <a:t>You are here!</a:t>
            </a:r>
          </a:p>
        </p:txBody>
      </p:sp>
      <p:cxnSp>
        <p:nvCxnSpPr>
          <p:cNvPr id="5" name="Straight Arrow Connector 4"/>
          <p:cNvCxnSpPr/>
          <p:nvPr/>
        </p:nvCxnSpPr>
        <p:spPr>
          <a:xfrm flipH="1" flipV="1">
            <a:off x="6858000" y="5029200"/>
            <a:ext cx="9144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026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219200"/>
            <a:ext cx="34528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1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335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1000" y="457200"/>
            <a:ext cx="8001000" cy="646331"/>
          </a:xfrm>
          <a:prstGeom prst="rect">
            <a:avLst/>
          </a:prstGeom>
          <a:noFill/>
        </p:spPr>
        <p:txBody>
          <a:bodyPr wrap="square" rtlCol="0">
            <a:spAutoFit/>
          </a:bodyPr>
          <a:lstStyle/>
          <a:p>
            <a:r>
              <a:rPr lang="en-US" dirty="0"/>
              <a:t>Grass enhances our free time recreational experience:  golf, football, baseball, soccer….</a:t>
            </a:r>
          </a:p>
        </p:txBody>
      </p:sp>
    </p:spTree>
    <p:extLst>
      <p:ext uri="{BB962C8B-B14F-4D97-AF65-F5344CB8AC3E}">
        <p14:creationId xmlns:p14="http://schemas.microsoft.com/office/powerpoint/2010/main" val="3988908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029" descr="CASTLE%20-%20CATTLE%20ON%20THE%20R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76250"/>
            <a:ext cx="7620000" cy="571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38200" y="6324600"/>
            <a:ext cx="7620000" cy="369332"/>
          </a:xfrm>
          <a:prstGeom prst="rect">
            <a:avLst/>
          </a:prstGeom>
          <a:noFill/>
        </p:spPr>
        <p:txBody>
          <a:bodyPr wrap="square" rtlCol="0">
            <a:spAutoFit/>
          </a:bodyPr>
          <a:lstStyle/>
          <a:p>
            <a:r>
              <a:rPr lang="en-US" dirty="0"/>
              <a:t>No grass, no Big Mac…</a:t>
            </a:r>
          </a:p>
        </p:txBody>
      </p:sp>
    </p:spTree>
    <p:extLst>
      <p:ext uri="{BB962C8B-B14F-4D97-AF65-F5344CB8AC3E}">
        <p14:creationId xmlns:p14="http://schemas.microsoft.com/office/powerpoint/2010/main" val="2768037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0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604838"/>
            <a:ext cx="4152900" cy="282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1032"/>
          <p:cNvSpPr txBox="1">
            <a:spLocks noChangeArrowheads="1"/>
          </p:cNvSpPr>
          <p:nvPr/>
        </p:nvSpPr>
        <p:spPr bwMode="auto">
          <a:xfrm>
            <a:off x="609600" y="1447800"/>
            <a:ext cx="3311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200" b="1"/>
              <a:t>Botteri’s Sparrow</a:t>
            </a:r>
          </a:p>
        </p:txBody>
      </p:sp>
      <p:sp>
        <p:nvSpPr>
          <p:cNvPr id="28676" name="Text Box 1033"/>
          <p:cNvSpPr txBox="1">
            <a:spLocks noChangeArrowheads="1"/>
          </p:cNvSpPr>
          <p:nvPr/>
        </p:nvSpPr>
        <p:spPr bwMode="auto">
          <a:xfrm>
            <a:off x="5318125" y="4362450"/>
            <a:ext cx="2679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200" b="1"/>
              <a:t>Sacaton Grass</a:t>
            </a:r>
          </a:p>
        </p:txBody>
      </p:sp>
      <p:pic>
        <p:nvPicPr>
          <p:cNvPr id="28677" name="Picture 10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3429000"/>
            <a:ext cx="43719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3695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488" y="571500"/>
            <a:ext cx="4643437"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400800" y="5029200"/>
            <a:ext cx="2438400" cy="646331"/>
          </a:xfrm>
          <a:prstGeom prst="rect">
            <a:avLst/>
          </a:prstGeom>
          <a:noFill/>
        </p:spPr>
        <p:txBody>
          <a:bodyPr wrap="square" rtlCol="0">
            <a:spAutoFit/>
          </a:bodyPr>
          <a:lstStyle/>
          <a:p>
            <a:r>
              <a:rPr lang="en-US" dirty="0"/>
              <a:t>Grasses are flowering plants too</a:t>
            </a:r>
          </a:p>
        </p:txBody>
      </p:sp>
      <p:sp>
        <p:nvSpPr>
          <p:cNvPr id="3" name="TextBox 2"/>
          <p:cNvSpPr txBox="1"/>
          <p:nvPr/>
        </p:nvSpPr>
        <p:spPr>
          <a:xfrm>
            <a:off x="304800" y="4267200"/>
            <a:ext cx="1944688" cy="1200329"/>
          </a:xfrm>
          <a:prstGeom prst="rect">
            <a:avLst/>
          </a:prstGeom>
          <a:noFill/>
        </p:spPr>
        <p:txBody>
          <a:bodyPr wrap="square" rtlCol="0">
            <a:spAutoFit/>
          </a:bodyPr>
          <a:lstStyle/>
          <a:p>
            <a:r>
              <a:rPr lang="en-US" dirty="0"/>
              <a:t>Grasses have leaves too, they just look different than this</a:t>
            </a:r>
          </a:p>
        </p:txBody>
      </p:sp>
      <p:sp>
        <p:nvSpPr>
          <p:cNvPr id="4" name="TextBox 3"/>
          <p:cNvSpPr txBox="1"/>
          <p:nvPr/>
        </p:nvSpPr>
        <p:spPr>
          <a:xfrm>
            <a:off x="6705600" y="571500"/>
            <a:ext cx="2286000" cy="923330"/>
          </a:xfrm>
          <a:prstGeom prst="rect">
            <a:avLst/>
          </a:prstGeom>
          <a:noFill/>
        </p:spPr>
        <p:txBody>
          <a:bodyPr wrap="square" rtlCol="0">
            <a:spAutoFit/>
          </a:bodyPr>
          <a:lstStyle/>
          <a:p>
            <a:r>
              <a:rPr lang="en-US" dirty="0"/>
              <a:t>Grasses have flowers too, they just look different than this</a:t>
            </a:r>
          </a:p>
        </p:txBody>
      </p:sp>
    </p:spTree>
    <p:extLst>
      <p:ext uri="{BB962C8B-B14F-4D97-AF65-F5344CB8AC3E}">
        <p14:creationId xmlns:p14="http://schemas.microsoft.com/office/powerpoint/2010/main" val="4035591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028" descr="starr_020702_9001_bromus_willdenow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888" y="463550"/>
            <a:ext cx="3576637"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162800" y="2590800"/>
            <a:ext cx="1676400" cy="646331"/>
          </a:xfrm>
          <a:prstGeom prst="rect">
            <a:avLst/>
          </a:prstGeom>
          <a:noFill/>
        </p:spPr>
        <p:txBody>
          <a:bodyPr wrap="square" rtlCol="0">
            <a:spAutoFit/>
          </a:bodyPr>
          <a:lstStyle/>
          <a:p>
            <a:r>
              <a:rPr lang="en-US" dirty="0"/>
              <a:t>They look like this!</a:t>
            </a:r>
          </a:p>
        </p:txBody>
      </p:sp>
    </p:spTree>
    <p:extLst>
      <p:ext uri="{BB962C8B-B14F-4D97-AF65-F5344CB8AC3E}">
        <p14:creationId xmlns:p14="http://schemas.microsoft.com/office/powerpoint/2010/main" val="1111650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descr="art0010"/>
          <p:cNvPicPr>
            <a:picLocks noChangeAspect="1" noChangeArrowheads="1"/>
          </p:cNvPicPr>
          <p:nvPr/>
        </p:nvPicPr>
        <p:blipFill>
          <a:blip r:embed="rId2">
            <a:extLst>
              <a:ext uri="{28A0092B-C50C-407E-A947-70E740481C1C}">
                <a14:useLocalDpi xmlns:a14="http://schemas.microsoft.com/office/drawing/2010/main" val="0"/>
              </a:ext>
            </a:extLst>
          </a:blip>
          <a:srcRect b="18546"/>
          <a:stretch>
            <a:fillRect/>
          </a:stretch>
        </p:blipFill>
        <p:spPr bwMode="auto">
          <a:xfrm>
            <a:off x="2495550" y="1104900"/>
            <a:ext cx="41513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10"/>
          <p:cNvSpPr txBox="1">
            <a:spLocks noChangeArrowheads="1"/>
          </p:cNvSpPr>
          <p:nvPr/>
        </p:nvSpPr>
        <p:spPr bwMode="auto">
          <a:xfrm>
            <a:off x="2073275" y="457200"/>
            <a:ext cx="49958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4000" b="1"/>
              <a:t>Leaf = Blade + Sheath</a:t>
            </a:r>
          </a:p>
        </p:txBody>
      </p:sp>
    </p:spTree>
    <p:extLst>
      <p:ext uri="{BB962C8B-B14F-4D97-AF65-F5344CB8AC3E}">
        <p14:creationId xmlns:p14="http://schemas.microsoft.com/office/powerpoint/2010/main" val="2311772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b="1"/>
              <a:t>Junction of Blade and Sheath (I)</a:t>
            </a:r>
          </a:p>
        </p:txBody>
      </p:sp>
      <p:pic>
        <p:nvPicPr>
          <p:cNvPr id="32771" name="Picture 5" descr="Ruwbeemdgras_Poa_trivialis_ligul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057400"/>
            <a:ext cx="34671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8"/>
          <p:cNvSpPr txBox="1">
            <a:spLocks noChangeArrowheads="1"/>
          </p:cNvSpPr>
          <p:nvPr/>
        </p:nvSpPr>
        <p:spPr bwMode="auto">
          <a:xfrm>
            <a:off x="5638800" y="4238625"/>
            <a:ext cx="15668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4000" b="1" dirty="0"/>
              <a:t>Ligule</a:t>
            </a:r>
          </a:p>
        </p:txBody>
      </p:sp>
      <p:sp>
        <p:nvSpPr>
          <p:cNvPr id="32773" name="Line 9"/>
          <p:cNvSpPr>
            <a:spLocks noChangeShapeType="1"/>
          </p:cNvSpPr>
          <p:nvPr/>
        </p:nvSpPr>
        <p:spPr bwMode="auto">
          <a:xfrm flipH="1" flipV="1">
            <a:off x="3962400" y="3657600"/>
            <a:ext cx="20574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7663" y="1272746"/>
            <a:ext cx="3556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flipV="1">
            <a:off x="6019800" y="2362200"/>
            <a:ext cx="838200"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21338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pandi_ligule.jpg (45885 bytes)"/>
          <p:cNvPicPr>
            <a:picLocks noChangeAspect="1" noChangeArrowheads="1"/>
          </p:cNvPicPr>
          <p:nvPr/>
        </p:nvPicPr>
        <p:blipFill>
          <a:blip r:embed="rId2">
            <a:extLst>
              <a:ext uri="{28A0092B-C50C-407E-A947-70E740481C1C}">
                <a14:useLocalDpi xmlns:a14="http://schemas.microsoft.com/office/drawing/2010/main" val="0"/>
              </a:ext>
            </a:extLst>
          </a:blip>
          <a:srcRect l="9619"/>
          <a:stretch>
            <a:fillRect/>
          </a:stretch>
        </p:blipFill>
        <p:spPr bwMode="auto">
          <a:xfrm>
            <a:off x="4038600" y="1066800"/>
            <a:ext cx="45894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6"/>
          <p:cNvSpPr txBox="1">
            <a:spLocks noChangeArrowheads="1"/>
          </p:cNvSpPr>
          <p:nvPr/>
        </p:nvSpPr>
        <p:spPr bwMode="auto">
          <a:xfrm>
            <a:off x="990600" y="3406775"/>
            <a:ext cx="15668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4000" b="1"/>
              <a:t>Ligule</a:t>
            </a:r>
          </a:p>
        </p:txBody>
      </p:sp>
      <p:sp>
        <p:nvSpPr>
          <p:cNvPr id="33796" name="Line 7"/>
          <p:cNvSpPr>
            <a:spLocks noChangeShapeType="1"/>
          </p:cNvSpPr>
          <p:nvPr/>
        </p:nvSpPr>
        <p:spPr bwMode="auto">
          <a:xfrm flipV="1">
            <a:off x="2743200" y="2514600"/>
            <a:ext cx="26670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2085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b="1"/>
              <a:t>Junction of Blade and Sheath (II)</a:t>
            </a:r>
          </a:p>
        </p:txBody>
      </p:sp>
      <p:pic>
        <p:nvPicPr>
          <p:cNvPr id="34819" name="Picture 5" descr="cynodo11">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905000"/>
            <a:ext cx="26654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8"/>
          <p:cNvSpPr txBox="1">
            <a:spLocks noChangeArrowheads="1"/>
          </p:cNvSpPr>
          <p:nvPr/>
        </p:nvSpPr>
        <p:spPr bwMode="auto">
          <a:xfrm>
            <a:off x="1371600" y="4368800"/>
            <a:ext cx="1809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600" b="1"/>
              <a:t>Auricles</a:t>
            </a:r>
          </a:p>
        </p:txBody>
      </p:sp>
      <p:sp>
        <p:nvSpPr>
          <p:cNvPr id="34821" name="Line 9"/>
          <p:cNvSpPr>
            <a:spLocks noChangeShapeType="1"/>
          </p:cNvSpPr>
          <p:nvPr/>
        </p:nvSpPr>
        <p:spPr bwMode="auto">
          <a:xfrm flipV="1">
            <a:off x="3352800" y="3962400"/>
            <a:ext cx="23622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1099034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0"/>
            <a:ext cx="7772400" cy="1143000"/>
          </a:xfrm>
        </p:spPr>
        <p:txBody>
          <a:bodyPr/>
          <a:lstStyle/>
          <a:p>
            <a:pPr eaLnBrk="1" hangingPunct="1"/>
            <a:r>
              <a:rPr lang="en-US" b="1"/>
              <a:t>Aerial Stems</a:t>
            </a:r>
          </a:p>
        </p:txBody>
      </p:sp>
      <p:pic>
        <p:nvPicPr>
          <p:cNvPr id="358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250" y="1143000"/>
            <a:ext cx="34607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Line 9"/>
          <p:cNvSpPr>
            <a:spLocks noChangeShapeType="1"/>
          </p:cNvSpPr>
          <p:nvPr/>
        </p:nvSpPr>
        <p:spPr bwMode="auto">
          <a:xfrm flipH="1">
            <a:off x="3505200" y="2286000"/>
            <a:ext cx="17526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45" name="Text Box 10"/>
          <p:cNvSpPr txBox="1">
            <a:spLocks noChangeArrowheads="1"/>
          </p:cNvSpPr>
          <p:nvPr/>
        </p:nvSpPr>
        <p:spPr bwMode="auto">
          <a:xfrm>
            <a:off x="5546725" y="1797050"/>
            <a:ext cx="1276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600" b="1"/>
              <a:t>Culm</a:t>
            </a:r>
          </a:p>
        </p:txBody>
      </p:sp>
      <p:sp>
        <p:nvSpPr>
          <p:cNvPr id="35846" name="Text Box 11"/>
          <p:cNvSpPr txBox="1">
            <a:spLocks noChangeArrowheads="1"/>
          </p:cNvSpPr>
          <p:nvPr/>
        </p:nvSpPr>
        <p:spPr bwMode="auto">
          <a:xfrm>
            <a:off x="5029200" y="2849563"/>
            <a:ext cx="27860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200" b="1"/>
              <a:t>(= Grass Stem)</a:t>
            </a:r>
          </a:p>
        </p:txBody>
      </p:sp>
    </p:spTree>
    <p:extLst>
      <p:ext uri="{BB962C8B-B14F-4D97-AF65-F5344CB8AC3E}">
        <p14:creationId xmlns:p14="http://schemas.microsoft.com/office/powerpoint/2010/main" val="3078341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Commelinales</a:t>
            </a:r>
            <a:r>
              <a:rPr lang="en-US" dirty="0"/>
              <a:t>:  </a:t>
            </a:r>
            <a:r>
              <a:rPr lang="en-US" dirty="0" err="1"/>
              <a:t>Commelinaceae</a:t>
            </a:r>
            <a:endParaRPr lang="en-US" dirty="0"/>
          </a:p>
        </p:txBody>
      </p:sp>
      <p:sp>
        <p:nvSpPr>
          <p:cNvPr id="4" name="Text Placeholder 3"/>
          <p:cNvSpPr>
            <a:spLocks noGrp="1"/>
          </p:cNvSpPr>
          <p:nvPr>
            <p:ph type="body" idx="1"/>
          </p:nvPr>
        </p:nvSpPr>
        <p:spPr/>
        <p:txBody>
          <a:bodyPr/>
          <a:lstStyle/>
          <a:p>
            <a:r>
              <a:rPr lang="en-US" dirty="0" err="1"/>
              <a:t>Commelina</a:t>
            </a:r>
            <a:r>
              <a:rPr lang="en-US" dirty="0"/>
              <a:t> </a:t>
            </a:r>
            <a:r>
              <a:rPr lang="en-US" dirty="0" err="1"/>
              <a:t>dianthifolia</a:t>
            </a:r>
            <a:endParaRPr lang="en-US" dirty="0"/>
          </a:p>
        </p:txBody>
      </p:sp>
      <p:sp>
        <p:nvSpPr>
          <p:cNvPr id="5" name="Content Placeholder 4"/>
          <p:cNvSpPr>
            <a:spLocks noGrp="1"/>
          </p:cNvSpPr>
          <p:nvPr>
            <p:ph sz="half" idx="2"/>
          </p:nvPr>
        </p:nvSpPr>
        <p:spPr/>
        <p:txBody>
          <a:bodyPr/>
          <a:lstStyle/>
          <a:p>
            <a:endParaRPr lang="en-US" dirty="0"/>
          </a:p>
        </p:txBody>
      </p:sp>
      <p:sp>
        <p:nvSpPr>
          <p:cNvPr id="6" name="Text Placeholder 5"/>
          <p:cNvSpPr>
            <a:spLocks noGrp="1"/>
          </p:cNvSpPr>
          <p:nvPr>
            <p:ph type="body" sz="quarter" idx="3"/>
          </p:nvPr>
        </p:nvSpPr>
        <p:spPr/>
        <p:txBody>
          <a:bodyPr/>
          <a:lstStyle/>
          <a:p>
            <a:r>
              <a:rPr lang="en-US" dirty="0" err="1"/>
              <a:t>Tradescantia</a:t>
            </a:r>
            <a:r>
              <a:rPr lang="en-US" dirty="0"/>
              <a:t> </a:t>
            </a:r>
            <a:r>
              <a:rPr lang="en-US" dirty="0" err="1"/>
              <a:t>pinetorum</a:t>
            </a:r>
            <a:endParaRPr lang="en-US" dirty="0"/>
          </a:p>
        </p:txBody>
      </p:sp>
      <p:sp>
        <p:nvSpPr>
          <p:cNvPr id="7" name="Content Placeholder 6"/>
          <p:cNvSpPr>
            <a:spLocks noGrp="1"/>
          </p:cNvSpPr>
          <p:nvPr>
            <p:ph sz="quarter" idx="4"/>
          </p:nvPr>
        </p:nvSpPr>
        <p:spPr/>
        <p:txBody>
          <a:bodyPr/>
          <a:lstStyle/>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2590800"/>
            <a:ext cx="396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571750"/>
            <a:ext cx="398780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5800" y="5791200"/>
            <a:ext cx="2286000" cy="369332"/>
          </a:xfrm>
          <a:prstGeom prst="rect">
            <a:avLst/>
          </a:prstGeom>
          <a:noFill/>
        </p:spPr>
        <p:txBody>
          <a:bodyPr wrap="square" rtlCol="0">
            <a:spAutoFit/>
          </a:bodyPr>
          <a:lstStyle/>
          <a:p>
            <a:r>
              <a:rPr lang="en-US" dirty="0" err="1"/>
              <a:t>Spathe</a:t>
            </a:r>
            <a:endParaRPr lang="en-US" dirty="0"/>
          </a:p>
        </p:txBody>
      </p:sp>
      <p:cxnSp>
        <p:nvCxnSpPr>
          <p:cNvPr id="9" name="Straight Arrow Connector 8"/>
          <p:cNvCxnSpPr/>
          <p:nvPr/>
        </p:nvCxnSpPr>
        <p:spPr>
          <a:xfrm flipV="1">
            <a:off x="1447800" y="4343400"/>
            <a:ext cx="990600" cy="14478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62600" y="5715000"/>
            <a:ext cx="3276600" cy="369332"/>
          </a:xfrm>
          <a:prstGeom prst="rect">
            <a:avLst/>
          </a:prstGeom>
          <a:noFill/>
        </p:spPr>
        <p:txBody>
          <a:bodyPr wrap="square" rtlCol="0">
            <a:spAutoFit/>
          </a:bodyPr>
          <a:lstStyle/>
          <a:p>
            <a:r>
              <a:rPr lang="en-US" dirty="0"/>
              <a:t>No </a:t>
            </a:r>
            <a:r>
              <a:rPr lang="en-US" dirty="0" err="1"/>
              <a:t>spathe</a:t>
            </a:r>
            <a:r>
              <a:rPr lang="en-US" dirty="0"/>
              <a:t>, hairy filaments</a:t>
            </a:r>
          </a:p>
        </p:txBody>
      </p:sp>
    </p:spTree>
    <p:extLst>
      <p:ext uri="{BB962C8B-B14F-4D97-AF65-F5344CB8AC3E}">
        <p14:creationId xmlns:p14="http://schemas.microsoft.com/office/powerpoint/2010/main" val="28901252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b="1"/>
              <a:t>Prostrate Stems</a:t>
            </a:r>
          </a:p>
        </p:txBody>
      </p:sp>
      <p:graphicFrame>
        <p:nvGraphicFramePr>
          <p:cNvPr id="1026" name="Object 0"/>
          <p:cNvGraphicFramePr>
            <a:graphicFrameLocks noGrp="1" noChangeAspect="1"/>
          </p:cNvGraphicFramePr>
          <p:nvPr>
            <p:ph type="body" idx="1"/>
          </p:nvPr>
        </p:nvGraphicFramePr>
        <p:xfrm>
          <a:off x="990600" y="2057400"/>
          <a:ext cx="6977063" cy="4114800"/>
        </p:xfrm>
        <a:graphic>
          <a:graphicData uri="http://schemas.openxmlformats.org/presentationml/2006/ole">
            <mc:AlternateContent xmlns:mc="http://schemas.openxmlformats.org/markup-compatibility/2006">
              <mc:Choice xmlns:v="urn:schemas-microsoft-com:vml" Requires="v">
                <p:oleObj spid="_x0000_s6193" name="Image Document" r:id="rId3" imgW="2600280" imgH="1533600" progId="Imaging.Document">
                  <p:embed/>
                </p:oleObj>
              </mc:Choice>
              <mc:Fallback>
                <p:oleObj name="Image Document" r:id="rId3" imgW="2600280" imgH="1533600" progId="Imaging.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057400"/>
                        <a:ext cx="6977063" cy="4114800"/>
                      </a:xfrm>
                      <a:prstGeom prst="rect">
                        <a:avLst/>
                      </a:prstGeom>
                    </p:spPr>
                  </p:pic>
                </p:oleObj>
              </mc:Fallback>
            </mc:AlternateContent>
          </a:graphicData>
        </a:graphic>
      </p:graphicFrame>
      <p:sp>
        <p:nvSpPr>
          <p:cNvPr id="2" name="TextBox 1"/>
          <p:cNvSpPr txBox="1"/>
          <p:nvPr/>
        </p:nvSpPr>
        <p:spPr>
          <a:xfrm>
            <a:off x="4038600" y="1371600"/>
            <a:ext cx="2133600" cy="369332"/>
          </a:xfrm>
          <a:prstGeom prst="rect">
            <a:avLst/>
          </a:prstGeom>
          <a:noFill/>
        </p:spPr>
        <p:txBody>
          <a:bodyPr wrap="square" rtlCol="0">
            <a:spAutoFit/>
          </a:bodyPr>
          <a:lstStyle/>
          <a:p>
            <a:r>
              <a:rPr lang="en-US" dirty="0"/>
              <a:t>Above ground</a:t>
            </a:r>
          </a:p>
        </p:txBody>
      </p:sp>
      <p:sp>
        <p:nvSpPr>
          <p:cNvPr id="3" name="Rectangle 2"/>
          <p:cNvSpPr/>
          <p:nvPr/>
        </p:nvSpPr>
        <p:spPr>
          <a:xfrm>
            <a:off x="685800" y="6096000"/>
            <a:ext cx="4572000" cy="646331"/>
          </a:xfrm>
          <a:prstGeom prst="rect">
            <a:avLst/>
          </a:prstGeom>
        </p:spPr>
        <p:txBody>
          <a:bodyPr>
            <a:spAutoFit/>
          </a:bodyPr>
          <a:lstStyle/>
          <a:p>
            <a:r>
              <a:rPr lang="en-US" dirty="0"/>
              <a:t>As in </a:t>
            </a:r>
            <a:r>
              <a:rPr lang="en-US" dirty="0" err="1"/>
              <a:t>Bermudagrass</a:t>
            </a:r>
            <a:r>
              <a:rPr lang="en-US" dirty="0"/>
              <a:t> (</a:t>
            </a:r>
            <a:r>
              <a:rPr lang="en-US" dirty="0" err="1"/>
              <a:t>Cynodon</a:t>
            </a:r>
            <a:r>
              <a:rPr lang="en-US" dirty="0"/>
              <a:t>) as it crosses </a:t>
            </a:r>
            <a:r>
              <a:rPr lang="en-US" dirty="0" err="1"/>
              <a:t>sidwalks</a:t>
            </a:r>
            <a:r>
              <a:rPr lang="en-US" dirty="0"/>
              <a:t>.</a:t>
            </a:r>
          </a:p>
        </p:txBody>
      </p:sp>
    </p:spTree>
    <p:extLst>
      <p:ext uri="{BB962C8B-B14F-4D97-AF65-F5344CB8AC3E}">
        <p14:creationId xmlns:p14="http://schemas.microsoft.com/office/powerpoint/2010/main" val="2522342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r>
              <a:rPr lang="en-US" b="1"/>
              <a:t>Subterranean Stem</a:t>
            </a:r>
          </a:p>
        </p:txBody>
      </p:sp>
      <p:graphicFrame>
        <p:nvGraphicFramePr>
          <p:cNvPr id="2050" name="Object 0"/>
          <p:cNvGraphicFramePr>
            <a:graphicFrameLocks noGrp="1" noChangeAspect="1"/>
          </p:cNvGraphicFramePr>
          <p:nvPr>
            <p:ph type="body" idx="1"/>
          </p:nvPr>
        </p:nvGraphicFramePr>
        <p:xfrm>
          <a:off x="1219200" y="1981200"/>
          <a:ext cx="6465888" cy="4114800"/>
        </p:xfrm>
        <a:graphic>
          <a:graphicData uri="http://schemas.openxmlformats.org/presentationml/2006/ole">
            <mc:AlternateContent xmlns:mc="http://schemas.openxmlformats.org/markup-compatibility/2006">
              <mc:Choice xmlns:v="urn:schemas-microsoft-com:vml" Requires="v">
                <p:oleObj spid="_x0000_s7217" name="Image Document" r:id="rId3" imgW="2305080" imgH="1467000" progId="Imaging.Document">
                  <p:embed/>
                </p:oleObj>
              </mc:Choice>
              <mc:Fallback>
                <p:oleObj name="Image Document" r:id="rId3" imgW="2305080" imgH="1467000" progId="Imaging.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981200"/>
                        <a:ext cx="6465888" cy="4114800"/>
                      </a:xfrm>
                      <a:prstGeom prst="rect">
                        <a:avLst/>
                      </a:prstGeom>
                    </p:spPr>
                  </p:pic>
                </p:oleObj>
              </mc:Fallback>
            </mc:AlternateContent>
          </a:graphicData>
        </a:graphic>
      </p:graphicFrame>
    </p:spTree>
    <p:extLst>
      <p:ext uri="{BB962C8B-B14F-4D97-AF65-F5344CB8AC3E}">
        <p14:creationId xmlns:p14="http://schemas.microsoft.com/office/powerpoint/2010/main" val="685417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533400"/>
            <a:ext cx="7772400" cy="1143000"/>
          </a:xfrm>
        </p:spPr>
        <p:txBody>
          <a:bodyPr/>
          <a:lstStyle/>
          <a:p>
            <a:pPr eaLnBrk="1" hangingPunct="1"/>
            <a:r>
              <a:rPr lang="en-US" b="1" dirty="0"/>
              <a:t>Fibrous Roots</a:t>
            </a:r>
          </a:p>
        </p:txBody>
      </p:sp>
      <p:pic>
        <p:nvPicPr>
          <p:cNvPr id="36867" name="Picture 5" descr="natal%20grass%20roo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8800"/>
            <a:ext cx="28638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8" descr="grass_roots_in_compost_surface_appli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438400"/>
            <a:ext cx="431482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343400" y="5791200"/>
            <a:ext cx="4419600" cy="923330"/>
          </a:xfrm>
          <a:prstGeom prst="rect">
            <a:avLst/>
          </a:prstGeom>
          <a:noFill/>
        </p:spPr>
        <p:txBody>
          <a:bodyPr wrap="square" rtlCol="0">
            <a:spAutoFit/>
          </a:bodyPr>
          <a:lstStyle/>
          <a:p>
            <a:r>
              <a:rPr lang="en-US" dirty="0"/>
              <a:t>Fibrous roots are well branched, with the branches about equal thickness and no obvious taproot.</a:t>
            </a:r>
          </a:p>
        </p:txBody>
      </p:sp>
      <p:sp>
        <p:nvSpPr>
          <p:cNvPr id="3" name="TextBox 2"/>
          <p:cNvSpPr txBox="1"/>
          <p:nvPr/>
        </p:nvSpPr>
        <p:spPr>
          <a:xfrm>
            <a:off x="4524560" y="1521997"/>
            <a:ext cx="4343400" cy="923330"/>
          </a:xfrm>
          <a:prstGeom prst="rect">
            <a:avLst/>
          </a:prstGeom>
          <a:noFill/>
        </p:spPr>
        <p:txBody>
          <a:bodyPr wrap="square" rtlCol="0">
            <a:spAutoFit/>
          </a:bodyPr>
          <a:lstStyle/>
          <a:p>
            <a:r>
              <a:rPr lang="en-US" dirty="0"/>
              <a:t>They are also adventitious, which implies an origin other than on the radicle (embryonic root)</a:t>
            </a:r>
          </a:p>
        </p:txBody>
      </p:sp>
    </p:spTree>
    <p:extLst>
      <p:ext uri="{BB962C8B-B14F-4D97-AF65-F5344CB8AC3E}">
        <p14:creationId xmlns:p14="http://schemas.microsoft.com/office/powerpoint/2010/main" val="39653413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b="1"/>
              <a:t>Essential Vegetative Terminology</a:t>
            </a:r>
          </a:p>
        </p:txBody>
      </p:sp>
      <p:sp>
        <p:nvSpPr>
          <p:cNvPr id="37891" name="Rectangle 3"/>
          <p:cNvSpPr>
            <a:spLocks noGrp="1" noChangeArrowheads="1"/>
          </p:cNvSpPr>
          <p:nvPr>
            <p:ph type="body" idx="1"/>
          </p:nvPr>
        </p:nvSpPr>
        <p:spPr/>
        <p:txBody>
          <a:bodyPr/>
          <a:lstStyle/>
          <a:p>
            <a:pPr eaLnBrk="1" hangingPunct="1"/>
            <a:r>
              <a:rPr lang="en-US" sz="2800" b="1"/>
              <a:t>Leaf Blade</a:t>
            </a:r>
          </a:p>
          <a:p>
            <a:pPr eaLnBrk="1" hangingPunct="1"/>
            <a:r>
              <a:rPr lang="en-US" sz="2800" b="1"/>
              <a:t>Leaf Sheath</a:t>
            </a:r>
          </a:p>
          <a:p>
            <a:pPr eaLnBrk="1" hangingPunct="1"/>
            <a:r>
              <a:rPr lang="en-US" sz="2800" b="1"/>
              <a:t>Ligule</a:t>
            </a:r>
          </a:p>
          <a:p>
            <a:pPr eaLnBrk="1" hangingPunct="1"/>
            <a:r>
              <a:rPr lang="en-US" sz="2800" b="1"/>
              <a:t>Auricle</a:t>
            </a:r>
          </a:p>
          <a:p>
            <a:pPr eaLnBrk="1" hangingPunct="1"/>
            <a:r>
              <a:rPr lang="en-US" sz="2800" b="1"/>
              <a:t>Culm</a:t>
            </a:r>
          </a:p>
          <a:p>
            <a:pPr eaLnBrk="1" hangingPunct="1"/>
            <a:r>
              <a:rPr lang="en-US" sz="2800" b="1"/>
              <a:t>Stolon</a:t>
            </a:r>
          </a:p>
          <a:p>
            <a:pPr eaLnBrk="1" hangingPunct="1"/>
            <a:r>
              <a:rPr lang="en-US" sz="2800" b="1"/>
              <a:t>Rhizome</a:t>
            </a:r>
          </a:p>
          <a:p>
            <a:pPr eaLnBrk="1" hangingPunct="1"/>
            <a:r>
              <a:rPr lang="en-US" sz="2800" b="1"/>
              <a:t>Fibrous Roots</a:t>
            </a:r>
          </a:p>
        </p:txBody>
      </p:sp>
    </p:spTree>
    <p:extLst>
      <p:ext uri="{BB962C8B-B14F-4D97-AF65-F5344CB8AC3E}">
        <p14:creationId xmlns:p14="http://schemas.microsoft.com/office/powerpoint/2010/main" val="35686676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88" y="1104900"/>
            <a:ext cx="391001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060450"/>
            <a:ext cx="2886075"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61988" y="6019800"/>
            <a:ext cx="3910012" cy="369332"/>
          </a:xfrm>
          <a:prstGeom prst="rect">
            <a:avLst/>
          </a:prstGeom>
          <a:noFill/>
        </p:spPr>
        <p:txBody>
          <a:bodyPr wrap="square" rtlCol="0">
            <a:spAutoFit/>
          </a:bodyPr>
          <a:lstStyle/>
          <a:p>
            <a:r>
              <a:rPr lang="en-US" dirty="0"/>
              <a:t>An inflorescence</a:t>
            </a:r>
          </a:p>
        </p:txBody>
      </p:sp>
      <p:sp>
        <p:nvSpPr>
          <p:cNvPr id="3" name="TextBox 2"/>
          <p:cNvSpPr txBox="1"/>
          <p:nvPr/>
        </p:nvSpPr>
        <p:spPr>
          <a:xfrm>
            <a:off x="5230091" y="6019800"/>
            <a:ext cx="3124200" cy="369332"/>
          </a:xfrm>
          <a:prstGeom prst="rect">
            <a:avLst/>
          </a:prstGeom>
          <a:noFill/>
        </p:spPr>
        <p:txBody>
          <a:bodyPr wrap="square" rtlCol="0">
            <a:spAutoFit/>
          </a:bodyPr>
          <a:lstStyle/>
          <a:p>
            <a:r>
              <a:rPr lang="en-US" dirty="0"/>
              <a:t>Also an inflorescence</a:t>
            </a:r>
          </a:p>
        </p:txBody>
      </p:sp>
    </p:spTree>
    <p:extLst>
      <p:ext uri="{BB962C8B-B14F-4D97-AF65-F5344CB8AC3E}">
        <p14:creationId xmlns:p14="http://schemas.microsoft.com/office/powerpoint/2010/main" val="8446329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0"/>
          <p:cNvGraphicFramePr>
            <a:graphicFrameLocks noGrp="1" noChangeAspect="1"/>
          </p:cNvGraphicFramePr>
          <p:nvPr>
            <p:ph type="body" idx="1"/>
          </p:nvPr>
        </p:nvGraphicFramePr>
        <p:xfrm>
          <a:off x="2819400" y="1828800"/>
          <a:ext cx="3527425" cy="4114800"/>
        </p:xfrm>
        <a:graphic>
          <a:graphicData uri="http://schemas.openxmlformats.org/presentationml/2006/ole">
            <mc:AlternateContent xmlns:mc="http://schemas.openxmlformats.org/markup-compatibility/2006">
              <mc:Choice xmlns:v="urn:schemas-microsoft-com:vml" Requires="v">
                <p:oleObj spid="_x0000_s8238" name="Image Document" r:id="rId3" imgW="1314360" imgH="1533600" progId="Imaging.Document">
                  <p:embed/>
                </p:oleObj>
              </mc:Choice>
              <mc:Fallback>
                <p:oleObj name="Image Document" r:id="rId3" imgW="1314360" imgH="1533600" progId="Imaging.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828800"/>
                        <a:ext cx="3527425" cy="4114800"/>
                      </a:xfrm>
                      <a:prstGeom prst="rect">
                        <a:avLst/>
                      </a:prstGeom>
                    </p:spPr>
                  </p:pic>
                </p:oleObj>
              </mc:Fallback>
            </mc:AlternateContent>
          </a:graphicData>
        </a:graphic>
      </p:graphicFrame>
      <p:sp>
        <p:nvSpPr>
          <p:cNvPr id="3075" name="Rectangle 26"/>
          <p:cNvSpPr>
            <a:spLocks noGrp="1" noChangeArrowheads="1"/>
          </p:cNvSpPr>
          <p:nvPr>
            <p:ph type="title"/>
          </p:nvPr>
        </p:nvSpPr>
        <p:spPr/>
        <p:txBody>
          <a:bodyPr/>
          <a:lstStyle/>
          <a:p>
            <a:pPr eaLnBrk="1" hangingPunct="1"/>
            <a:r>
              <a:rPr lang="en-US" b="1"/>
              <a:t>Grass Flower</a:t>
            </a:r>
          </a:p>
        </p:txBody>
      </p:sp>
      <p:sp>
        <p:nvSpPr>
          <p:cNvPr id="4" name="TextBox 3"/>
          <p:cNvSpPr txBox="1"/>
          <p:nvPr/>
        </p:nvSpPr>
        <p:spPr>
          <a:xfrm>
            <a:off x="0" y="5181600"/>
            <a:ext cx="4343400" cy="646331"/>
          </a:xfrm>
          <a:prstGeom prst="rect">
            <a:avLst/>
          </a:prstGeom>
          <a:noFill/>
        </p:spPr>
        <p:txBody>
          <a:bodyPr wrap="square" rtlCol="0">
            <a:spAutoFit/>
          </a:bodyPr>
          <a:lstStyle/>
          <a:p>
            <a:r>
              <a:rPr lang="en-US" b="1" dirty="0"/>
              <a:t>Lodicule is reduced </a:t>
            </a:r>
            <a:r>
              <a:rPr lang="en-US" b="1" dirty="0" err="1"/>
              <a:t>perianth</a:t>
            </a:r>
            <a:r>
              <a:rPr lang="en-US" b="1" dirty="0"/>
              <a:t> parts of a grass flower.</a:t>
            </a:r>
          </a:p>
        </p:txBody>
      </p:sp>
      <p:sp>
        <p:nvSpPr>
          <p:cNvPr id="2" name="TextBox 1"/>
          <p:cNvSpPr txBox="1"/>
          <p:nvPr/>
        </p:nvSpPr>
        <p:spPr>
          <a:xfrm>
            <a:off x="6705600" y="4191000"/>
            <a:ext cx="2286000" cy="923330"/>
          </a:xfrm>
          <a:prstGeom prst="rect">
            <a:avLst/>
          </a:prstGeom>
          <a:noFill/>
        </p:spPr>
        <p:txBody>
          <a:bodyPr wrap="square" rtlCol="0">
            <a:spAutoFit/>
          </a:bodyPr>
          <a:lstStyle/>
          <a:p>
            <a:r>
              <a:rPr lang="en-US" b="1" dirty="0" err="1"/>
              <a:t>Hypogynous</a:t>
            </a:r>
            <a:r>
              <a:rPr lang="en-US" b="1" dirty="0"/>
              <a:t> insertion, superior ovary!</a:t>
            </a:r>
          </a:p>
        </p:txBody>
      </p:sp>
      <p:sp>
        <p:nvSpPr>
          <p:cNvPr id="3" name="TextBox 2"/>
          <p:cNvSpPr txBox="1"/>
          <p:nvPr/>
        </p:nvSpPr>
        <p:spPr>
          <a:xfrm>
            <a:off x="6477000" y="914400"/>
            <a:ext cx="2438400" cy="923330"/>
          </a:xfrm>
          <a:prstGeom prst="rect">
            <a:avLst/>
          </a:prstGeom>
          <a:noFill/>
        </p:spPr>
        <p:txBody>
          <a:bodyPr wrap="square" rtlCol="0">
            <a:spAutoFit/>
          </a:bodyPr>
          <a:lstStyle/>
          <a:p>
            <a:r>
              <a:rPr lang="en-US" b="1" dirty="0"/>
              <a:t>3 carpels, 2 style branches and one grain per flower!</a:t>
            </a:r>
          </a:p>
        </p:txBody>
      </p:sp>
      <p:sp>
        <p:nvSpPr>
          <p:cNvPr id="6" name="TextBox 5">
            <a:extLst>
              <a:ext uri="{FF2B5EF4-FFF2-40B4-BE49-F238E27FC236}">
                <a16:creationId xmlns:a16="http://schemas.microsoft.com/office/drawing/2014/main" id="{FDDC98FF-038E-4CC1-97CD-BD49DE343F1D}"/>
              </a:ext>
            </a:extLst>
          </p:cNvPr>
          <p:cNvSpPr txBox="1"/>
          <p:nvPr/>
        </p:nvSpPr>
        <p:spPr>
          <a:xfrm>
            <a:off x="304800" y="457200"/>
            <a:ext cx="2362201" cy="1200329"/>
          </a:xfrm>
          <a:prstGeom prst="rect">
            <a:avLst/>
          </a:prstGeom>
          <a:noFill/>
        </p:spPr>
        <p:txBody>
          <a:bodyPr wrap="square" rtlCol="0">
            <a:spAutoFit/>
          </a:bodyPr>
          <a:lstStyle/>
          <a:p>
            <a:r>
              <a:rPr lang="en-US" b="1" dirty="0"/>
              <a:t>It would be worth your while to pay attention to this slide for Plant Tax!!</a:t>
            </a:r>
          </a:p>
        </p:txBody>
      </p:sp>
    </p:spTree>
    <p:extLst>
      <p:ext uri="{BB962C8B-B14F-4D97-AF65-F5344CB8AC3E}">
        <p14:creationId xmlns:p14="http://schemas.microsoft.com/office/powerpoint/2010/main" val="32598644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685800" y="0"/>
            <a:ext cx="7772400" cy="1143000"/>
          </a:xfrm>
        </p:spPr>
        <p:txBody>
          <a:bodyPr/>
          <a:lstStyle/>
          <a:p>
            <a:pPr eaLnBrk="1" hangingPunct="1"/>
            <a:r>
              <a:rPr lang="en-US" b="1"/>
              <a:t>Grass Floret</a:t>
            </a:r>
            <a:endParaRPr lang="en-US"/>
          </a:p>
        </p:txBody>
      </p:sp>
      <p:graphicFrame>
        <p:nvGraphicFramePr>
          <p:cNvPr id="4098" name="Object 0"/>
          <p:cNvGraphicFramePr>
            <a:graphicFrameLocks noGrp="1" noChangeAspect="1"/>
          </p:cNvGraphicFramePr>
          <p:nvPr>
            <p:ph type="body" idx="1"/>
          </p:nvPr>
        </p:nvGraphicFramePr>
        <p:xfrm>
          <a:off x="5181600" y="990600"/>
          <a:ext cx="3233738" cy="4114800"/>
        </p:xfrm>
        <a:graphic>
          <a:graphicData uri="http://schemas.openxmlformats.org/presentationml/2006/ole">
            <mc:AlternateContent xmlns:mc="http://schemas.openxmlformats.org/markup-compatibility/2006">
              <mc:Choice xmlns:v="urn:schemas-microsoft-com:vml" Requires="v">
                <p:oleObj spid="_x0000_s9261" name="Image Document" r:id="rId3" imgW="1152360" imgH="1467000" progId="Imaging.Document">
                  <p:embed/>
                </p:oleObj>
              </mc:Choice>
              <mc:Fallback>
                <p:oleObj name="Image Document" r:id="rId3" imgW="1152360" imgH="1467000" progId="Imaging.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990600"/>
                        <a:ext cx="323373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0" name="Text Box 5"/>
          <p:cNvSpPr txBox="1">
            <a:spLocks noChangeArrowheads="1"/>
          </p:cNvSpPr>
          <p:nvPr/>
        </p:nvSpPr>
        <p:spPr bwMode="auto">
          <a:xfrm>
            <a:off x="415925" y="5715000"/>
            <a:ext cx="8728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2800" b="1"/>
              <a:t>Floret = Flower Enclosed in Two Bracts (Lemma, Palea)</a:t>
            </a:r>
          </a:p>
        </p:txBody>
      </p:sp>
      <p:pic>
        <p:nvPicPr>
          <p:cNvPr id="410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37160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733800" y="6400800"/>
            <a:ext cx="4572000" cy="381000"/>
          </a:xfrm>
          <a:prstGeom prst="rect">
            <a:avLst/>
          </a:prstGeom>
          <a:noFill/>
        </p:spPr>
        <p:txBody>
          <a:bodyPr wrap="square" rtlCol="0">
            <a:spAutoFit/>
          </a:bodyPr>
          <a:lstStyle/>
          <a:p>
            <a:r>
              <a:rPr lang="en-US" dirty="0"/>
              <a:t>Bract= some form of modified leaf</a:t>
            </a:r>
          </a:p>
        </p:txBody>
      </p:sp>
    </p:spTree>
    <p:extLst>
      <p:ext uri="{BB962C8B-B14F-4D97-AF65-F5344CB8AC3E}">
        <p14:creationId xmlns:p14="http://schemas.microsoft.com/office/powerpoint/2010/main" val="25164387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762000" y="0"/>
            <a:ext cx="7772400" cy="1143000"/>
          </a:xfrm>
        </p:spPr>
        <p:txBody>
          <a:bodyPr/>
          <a:lstStyle/>
          <a:p>
            <a:pPr eaLnBrk="1" hangingPunct="1"/>
            <a:r>
              <a:rPr lang="en-US" b="1"/>
              <a:t>Grass Spikelet</a:t>
            </a:r>
          </a:p>
        </p:txBody>
      </p:sp>
      <p:pic>
        <p:nvPicPr>
          <p:cNvPr id="39939" name="Picture 6" descr="spikelet_x-s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082675"/>
            <a:ext cx="5181600" cy="462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9"/>
          <p:cNvSpPr txBox="1">
            <a:spLocks noChangeArrowheads="1"/>
          </p:cNvSpPr>
          <p:nvPr/>
        </p:nvSpPr>
        <p:spPr bwMode="auto">
          <a:xfrm>
            <a:off x="635000" y="5867400"/>
            <a:ext cx="8147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600" b="1"/>
              <a:t>Grass Spikelet = Two Glumes + Floret(s)</a:t>
            </a:r>
          </a:p>
        </p:txBody>
      </p:sp>
      <p:sp>
        <p:nvSpPr>
          <p:cNvPr id="2" name="TextBox 1"/>
          <p:cNvSpPr txBox="1"/>
          <p:nvPr/>
        </p:nvSpPr>
        <p:spPr>
          <a:xfrm>
            <a:off x="381000" y="6508750"/>
            <a:ext cx="7391400" cy="369332"/>
          </a:xfrm>
          <a:prstGeom prst="rect">
            <a:avLst/>
          </a:prstGeom>
          <a:noFill/>
        </p:spPr>
        <p:txBody>
          <a:bodyPr wrap="square" rtlCol="0">
            <a:spAutoFit/>
          </a:bodyPr>
          <a:lstStyle/>
          <a:p>
            <a:r>
              <a:rPr lang="en-US" dirty="0"/>
              <a:t>Glume= bract (modified leaves) at the base of a grass spikelet</a:t>
            </a:r>
          </a:p>
        </p:txBody>
      </p:sp>
      <p:sp>
        <p:nvSpPr>
          <p:cNvPr id="3" name="TextBox 2"/>
          <p:cNvSpPr txBox="1"/>
          <p:nvPr/>
        </p:nvSpPr>
        <p:spPr>
          <a:xfrm>
            <a:off x="76200" y="4038600"/>
            <a:ext cx="2133600" cy="1200329"/>
          </a:xfrm>
          <a:prstGeom prst="rect">
            <a:avLst/>
          </a:prstGeom>
          <a:noFill/>
        </p:spPr>
        <p:txBody>
          <a:bodyPr wrap="square" rtlCol="0">
            <a:spAutoFit/>
          </a:bodyPr>
          <a:lstStyle/>
          <a:p>
            <a:r>
              <a:rPr lang="en-US" dirty="0"/>
              <a:t>The </a:t>
            </a:r>
            <a:r>
              <a:rPr lang="en-US" dirty="0" err="1"/>
              <a:t>rachilla</a:t>
            </a:r>
            <a:r>
              <a:rPr lang="en-US" dirty="0"/>
              <a:t> is the main axis of the spikelet that bears the florets</a:t>
            </a:r>
          </a:p>
        </p:txBody>
      </p:sp>
      <p:sp>
        <p:nvSpPr>
          <p:cNvPr id="4" name="TextBox 3"/>
          <p:cNvSpPr txBox="1"/>
          <p:nvPr/>
        </p:nvSpPr>
        <p:spPr>
          <a:xfrm>
            <a:off x="7086600" y="4038600"/>
            <a:ext cx="1981200" cy="923330"/>
          </a:xfrm>
          <a:prstGeom prst="rect">
            <a:avLst/>
          </a:prstGeom>
          <a:noFill/>
        </p:spPr>
        <p:txBody>
          <a:bodyPr wrap="square" rtlCol="0">
            <a:spAutoFit/>
          </a:bodyPr>
          <a:lstStyle/>
          <a:p>
            <a:r>
              <a:rPr lang="en-US" dirty="0"/>
              <a:t>The pedicel is the stalk to the inflorescence</a:t>
            </a:r>
          </a:p>
        </p:txBody>
      </p:sp>
    </p:spTree>
    <p:extLst>
      <p:ext uri="{BB962C8B-B14F-4D97-AF65-F5344CB8AC3E}">
        <p14:creationId xmlns:p14="http://schemas.microsoft.com/office/powerpoint/2010/main" val="39202698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b="1"/>
              <a:t>Spikelets with One Floret</a:t>
            </a:r>
          </a:p>
        </p:txBody>
      </p:sp>
      <p:graphicFrame>
        <p:nvGraphicFramePr>
          <p:cNvPr id="5122" name="Object 0"/>
          <p:cNvGraphicFramePr>
            <a:graphicFrameLocks noGrp="1" noChangeAspect="1"/>
          </p:cNvGraphicFramePr>
          <p:nvPr>
            <p:ph type="body" idx="1"/>
          </p:nvPr>
        </p:nvGraphicFramePr>
        <p:xfrm>
          <a:off x="685800" y="1905000"/>
          <a:ext cx="3873500" cy="4114800"/>
        </p:xfrm>
        <a:graphic>
          <a:graphicData uri="http://schemas.openxmlformats.org/presentationml/2006/ole">
            <mc:AlternateContent xmlns:mc="http://schemas.openxmlformats.org/markup-compatibility/2006">
              <mc:Choice xmlns:v="urn:schemas-microsoft-com:vml" Requires="v">
                <p:oleObj spid="_x0000_s10285" name="Image Document" r:id="rId3" imgW="2295360" imgH="2438280" progId="Imaging.Document">
                  <p:embed/>
                </p:oleObj>
              </mc:Choice>
              <mc:Fallback>
                <p:oleObj name="Image Document" r:id="rId3" imgW="2295360" imgH="2438280" progId="Imaging.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905000"/>
                        <a:ext cx="3873500" cy="4114800"/>
                      </a:xfrm>
                      <a:prstGeom prst="rect">
                        <a:avLst/>
                      </a:prstGeom>
                    </p:spPr>
                  </p:pic>
                </p:oleObj>
              </mc:Fallback>
            </mc:AlternateContent>
          </a:graphicData>
        </a:graphic>
      </p:graphicFrame>
      <p:pic>
        <p:nvPicPr>
          <p:cNvPr id="512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1981200"/>
            <a:ext cx="242252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1543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762000" y="0"/>
            <a:ext cx="7772400" cy="1143000"/>
          </a:xfrm>
        </p:spPr>
        <p:txBody>
          <a:bodyPr/>
          <a:lstStyle/>
          <a:p>
            <a:pPr eaLnBrk="1" hangingPunct="1"/>
            <a:r>
              <a:rPr lang="en-US" b="1"/>
              <a:t>Spikelets with Multiple Florets</a:t>
            </a:r>
          </a:p>
        </p:txBody>
      </p:sp>
      <p:graphicFrame>
        <p:nvGraphicFramePr>
          <p:cNvPr id="6146" name="Object 0"/>
          <p:cNvGraphicFramePr>
            <a:graphicFrameLocks noGrp="1" noChangeAspect="1"/>
          </p:cNvGraphicFramePr>
          <p:nvPr>
            <p:ph type="body" idx="1"/>
          </p:nvPr>
        </p:nvGraphicFramePr>
        <p:xfrm>
          <a:off x="1143000" y="1295400"/>
          <a:ext cx="2889250" cy="4267200"/>
        </p:xfrm>
        <a:graphic>
          <a:graphicData uri="http://schemas.openxmlformats.org/presentationml/2006/ole">
            <mc:AlternateContent xmlns:mc="http://schemas.openxmlformats.org/markup-compatibility/2006">
              <mc:Choice xmlns:v="urn:schemas-microsoft-com:vml" Requires="v">
                <p:oleObj spid="_x0000_s11309" name="Image Document" r:id="rId3" imgW="1438200" imgH="2124000" progId="Imaging.Document">
                  <p:embed/>
                </p:oleObj>
              </mc:Choice>
              <mc:Fallback>
                <p:oleObj name="Image Document" r:id="rId3" imgW="1438200" imgH="2124000" progId="Imaging.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295400"/>
                        <a:ext cx="2889250" cy="4267200"/>
                      </a:xfrm>
                      <a:prstGeom prst="rect">
                        <a:avLst/>
                      </a:prstGeom>
                    </p:spPr>
                  </p:pic>
                </p:oleObj>
              </mc:Fallback>
            </mc:AlternateContent>
          </a:graphicData>
        </a:graphic>
      </p:graphicFrame>
      <p:pic>
        <p:nvPicPr>
          <p:cNvPr id="614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143000"/>
            <a:ext cx="32035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4767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Commelinales</a:t>
            </a:r>
            <a:r>
              <a:rPr lang="en-US" dirty="0"/>
              <a:t>:  </a:t>
            </a:r>
            <a:r>
              <a:rPr lang="en-US" dirty="0" err="1"/>
              <a:t>Commelinaceae</a:t>
            </a:r>
            <a:r>
              <a:rPr lang="en-US" dirty="0"/>
              <a:t>:  </a:t>
            </a:r>
            <a:r>
              <a:rPr lang="en-US" dirty="0" err="1"/>
              <a:t>Tradescantia</a:t>
            </a:r>
            <a:r>
              <a:rPr lang="en-US" dirty="0"/>
              <a:t> </a:t>
            </a:r>
            <a:r>
              <a:rPr lang="en-US" dirty="0" err="1"/>
              <a:t>occidentalis</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97336" y="1600200"/>
            <a:ext cx="3771900" cy="5029200"/>
          </a:xfrm>
        </p:spPr>
      </p:pic>
      <p:sp>
        <p:nvSpPr>
          <p:cNvPr id="9" name="TextBox 8"/>
          <p:cNvSpPr txBox="1"/>
          <p:nvPr/>
        </p:nvSpPr>
        <p:spPr>
          <a:xfrm>
            <a:off x="6477000" y="2438400"/>
            <a:ext cx="2438400" cy="646331"/>
          </a:xfrm>
          <a:prstGeom prst="rect">
            <a:avLst/>
          </a:prstGeom>
          <a:noFill/>
        </p:spPr>
        <p:txBody>
          <a:bodyPr wrap="square" rtlCol="0">
            <a:spAutoFit/>
          </a:bodyPr>
          <a:lstStyle/>
          <a:p>
            <a:r>
              <a:rPr lang="en-US" dirty="0"/>
              <a:t>Leaves 2-ranked and </a:t>
            </a:r>
            <a:r>
              <a:rPr lang="en-US" dirty="0" err="1"/>
              <a:t>grasslike</a:t>
            </a:r>
            <a:endParaRPr lang="en-US" dirty="0"/>
          </a:p>
        </p:txBody>
      </p:sp>
    </p:spTree>
    <p:extLst>
      <p:ext uri="{BB962C8B-B14F-4D97-AF65-F5344CB8AC3E}">
        <p14:creationId xmlns:p14="http://schemas.microsoft.com/office/powerpoint/2010/main" val="26812897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Cases</a:t>
            </a:r>
          </a:p>
        </p:txBody>
      </p:sp>
      <p:sp>
        <p:nvSpPr>
          <p:cNvPr id="4" name="Text Placeholder 3"/>
          <p:cNvSpPr>
            <a:spLocks noGrp="1"/>
          </p:cNvSpPr>
          <p:nvPr>
            <p:ph type="body" idx="1"/>
          </p:nvPr>
        </p:nvSpPr>
        <p:spPr>
          <a:xfrm>
            <a:off x="418306" y="1524000"/>
            <a:ext cx="4040188" cy="639762"/>
          </a:xfrm>
        </p:spPr>
        <p:txBody>
          <a:bodyPr/>
          <a:lstStyle/>
          <a:p>
            <a:r>
              <a:rPr lang="en-US" dirty="0" err="1"/>
              <a:t>Panicoid</a:t>
            </a:r>
            <a:r>
              <a:rPr lang="en-US" dirty="0"/>
              <a:t> Grasses</a:t>
            </a: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 y="2690685"/>
            <a:ext cx="4040188" cy="2919667"/>
          </a:xfrm>
        </p:spPr>
      </p:pic>
      <p:sp>
        <p:nvSpPr>
          <p:cNvPr id="6" name="Text Placeholder 5"/>
          <p:cNvSpPr>
            <a:spLocks noGrp="1"/>
          </p:cNvSpPr>
          <p:nvPr>
            <p:ph type="body" sz="quarter" idx="3"/>
          </p:nvPr>
        </p:nvSpPr>
        <p:spPr/>
        <p:txBody>
          <a:bodyPr/>
          <a:lstStyle/>
          <a:p>
            <a:r>
              <a:rPr lang="en-US" dirty="0" err="1"/>
              <a:t>Andropogonid</a:t>
            </a:r>
            <a:r>
              <a:rPr lang="en-US" dirty="0"/>
              <a:t> Grasses</a:t>
            </a:r>
          </a:p>
        </p:txBody>
      </p:sp>
      <p:pic>
        <p:nvPicPr>
          <p:cNvPr id="23" name="Content Placeholder 22"/>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803787"/>
            <a:ext cx="4041775" cy="2693464"/>
          </a:xfrm>
        </p:spPr>
      </p:pic>
      <p:sp>
        <p:nvSpPr>
          <p:cNvPr id="9" name="TextBox 8"/>
          <p:cNvSpPr txBox="1"/>
          <p:nvPr/>
        </p:nvSpPr>
        <p:spPr>
          <a:xfrm>
            <a:off x="457200" y="5943600"/>
            <a:ext cx="1143000" cy="646331"/>
          </a:xfrm>
          <a:prstGeom prst="rect">
            <a:avLst/>
          </a:prstGeom>
          <a:noFill/>
        </p:spPr>
        <p:txBody>
          <a:bodyPr wrap="square" rtlCol="0">
            <a:spAutoFit/>
          </a:bodyPr>
          <a:lstStyle/>
          <a:p>
            <a:r>
              <a:rPr lang="en-US" dirty="0"/>
              <a:t>Lower glume</a:t>
            </a:r>
          </a:p>
        </p:txBody>
      </p:sp>
      <p:cxnSp>
        <p:nvCxnSpPr>
          <p:cNvPr id="11" name="Straight Arrow Connector 10"/>
          <p:cNvCxnSpPr/>
          <p:nvPr/>
        </p:nvCxnSpPr>
        <p:spPr>
          <a:xfrm flipV="1">
            <a:off x="1295400" y="4953000"/>
            <a:ext cx="114300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14400" y="2362200"/>
            <a:ext cx="1981200" cy="369332"/>
          </a:xfrm>
          <a:prstGeom prst="rect">
            <a:avLst/>
          </a:prstGeom>
          <a:noFill/>
        </p:spPr>
        <p:txBody>
          <a:bodyPr wrap="square" rtlCol="0">
            <a:spAutoFit/>
          </a:bodyPr>
          <a:lstStyle/>
          <a:p>
            <a:r>
              <a:rPr lang="en-US" dirty="0"/>
              <a:t>Upper glume</a:t>
            </a:r>
          </a:p>
        </p:txBody>
      </p:sp>
      <p:cxnSp>
        <p:nvCxnSpPr>
          <p:cNvPr id="14" name="Straight Arrow Connector 13"/>
          <p:cNvCxnSpPr/>
          <p:nvPr/>
        </p:nvCxnSpPr>
        <p:spPr>
          <a:xfrm>
            <a:off x="2133600" y="2731532"/>
            <a:ext cx="457200" cy="5450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438400" y="5943600"/>
            <a:ext cx="1447800" cy="646331"/>
          </a:xfrm>
          <a:prstGeom prst="rect">
            <a:avLst/>
          </a:prstGeom>
          <a:noFill/>
        </p:spPr>
        <p:txBody>
          <a:bodyPr wrap="square" rtlCol="0">
            <a:spAutoFit/>
          </a:bodyPr>
          <a:lstStyle/>
          <a:p>
            <a:r>
              <a:rPr lang="en-US" dirty="0"/>
              <a:t>Sterile lemma</a:t>
            </a:r>
          </a:p>
        </p:txBody>
      </p:sp>
      <p:cxnSp>
        <p:nvCxnSpPr>
          <p:cNvPr id="17" name="Straight Arrow Connector 16"/>
          <p:cNvCxnSpPr/>
          <p:nvPr/>
        </p:nvCxnSpPr>
        <p:spPr>
          <a:xfrm flipV="1">
            <a:off x="2667000" y="4572000"/>
            <a:ext cx="228600" cy="1524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429000" y="1919585"/>
            <a:ext cx="914400" cy="646331"/>
          </a:xfrm>
          <a:prstGeom prst="rect">
            <a:avLst/>
          </a:prstGeom>
          <a:noFill/>
        </p:spPr>
        <p:txBody>
          <a:bodyPr wrap="square" rtlCol="0">
            <a:spAutoFit/>
          </a:bodyPr>
          <a:lstStyle/>
          <a:p>
            <a:r>
              <a:rPr lang="en-US" dirty="0"/>
              <a:t>Fertile lemma</a:t>
            </a:r>
          </a:p>
        </p:txBody>
      </p:sp>
      <p:cxnSp>
        <p:nvCxnSpPr>
          <p:cNvPr id="21" name="Straight Arrow Connector 20"/>
          <p:cNvCxnSpPr/>
          <p:nvPr/>
        </p:nvCxnSpPr>
        <p:spPr>
          <a:xfrm flipH="1">
            <a:off x="3886200" y="2546866"/>
            <a:ext cx="304800" cy="14917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33400" y="3124200"/>
            <a:ext cx="1447800" cy="381000"/>
          </a:xfrm>
          <a:prstGeom prst="rect">
            <a:avLst/>
          </a:prstGeom>
          <a:noFill/>
        </p:spPr>
        <p:txBody>
          <a:bodyPr wrap="square" rtlCol="0">
            <a:spAutoFit/>
          </a:bodyPr>
          <a:lstStyle/>
          <a:p>
            <a:r>
              <a:rPr lang="en-US" dirty="0" err="1">
                <a:solidFill>
                  <a:srgbClr val="FFFF00"/>
                </a:solidFill>
              </a:rPr>
              <a:t>Hopia</a:t>
            </a:r>
            <a:r>
              <a:rPr lang="en-US" dirty="0">
                <a:solidFill>
                  <a:srgbClr val="FFFF00"/>
                </a:solidFill>
              </a:rPr>
              <a:t> </a:t>
            </a:r>
            <a:r>
              <a:rPr lang="en-US" dirty="0" err="1">
                <a:solidFill>
                  <a:srgbClr val="FFFF00"/>
                </a:solidFill>
              </a:rPr>
              <a:t>obtusa</a:t>
            </a:r>
            <a:endParaRPr lang="en-US" dirty="0">
              <a:solidFill>
                <a:srgbClr val="FFFF00"/>
              </a:solidFill>
            </a:endParaRPr>
          </a:p>
        </p:txBody>
      </p:sp>
      <p:sp>
        <p:nvSpPr>
          <p:cNvPr id="24" name="TextBox 23"/>
          <p:cNvSpPr txBox="1"/>
          <p:nvPr/>
        </p:nvSpPr>
        <p:spPr>
          <a:xfrm>
            <a:off x="6248400" y="5715000"/>
            <a:ext cx="2362200" cy="369332"/>
          </a:xfrm>
          <a:prstGeom prst="rect">
            <a:avLst/>
          </a:prstGeom>
          <a:noFill/>
        </p:spPr>
        <p:txBody>
          <a:bodyPr wrap="square" rtlCol="0">
            <a:spAutoFit/>
          </a:bodyPr>
          <a:lstStyle/>
          <a:p>
            <a:r>
              <a:rPr lang="en-US" dirty="0"/>
              <a:t>Sessile spikelet</a:t>
            </a:r>
          </a:p>
        </p:txBody>
      </p:sp>
      <p:cxnSp>
        <p:nvCxnSpPr>
          <p:cNvPr id="26" name="Straight Arrow Connector 25"/>
          <p:cNvCxnSpPr/>
          <p:nvPr/>
        </p:nvCxnSpPr>
        <p:spPr>
          <a:xfrm flipV="1">
            <a:off x="7010400" y="4953000"/>
            <a:ext cx="1524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096000" y="3004066"/>
            <a:ext cx="2286000" cy="369332"/>
          </a:xfrm>
          <a:prstGeom prst="rect">
            <a:avLst/>
          </a:prstGeom>
          <a:noFill/>
        </p:spPr>
        <p:txBody>
          <a:bodyPr wrap="square" rtlCol="0">
            <a:spAutoFit/>
          </a:bodyPr>
          <a:lstStyle/>
          <a:p>
            <a:r>
              <a:rPr lang="en-US" dirty="0" err="1"/>
              <a:t>Pedicellate</a:t>
            </a:r>
            <a:r>
              <a:rPr lang="en-US" dirty="0"/>
              <a:t> spikelet</a:t>
            </a:r>
          </a:p>
        </p:txBody>
      </p:sp>
      <p:cxnSp>
        <p:nvCxnSpPr>
          <p:cNvPr id="29" name="Straight Arrow Connector 28"/>
          <p:cNvCxnSpPr/>
          <p:nvPr/>
        </p:nvCxnSpPr>
        <p:spPr>
          <a:xfrm>
            <a:off x="7086600" y="3505200"/>
            <a:ext cx="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706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b="1"/>
              <a:t>Essential Floral Terminology</a:t>
            </a:r>
          </a:p>
        </p:txBody>
      </p:sp>
      <p:sp>
        <p:nvSpPr>
          <p:cNvPr id="40963" name="Rectangle 3"/>
          <p:cNvSpPr>
            <a:spLocks noGrp="1" noChangeArrowheads="1"/>
          </p:cNvSpPr>
          <p:nvPr>
            <p:ph type="body" idx="1"/>
          </p:nvPr>
        </p:nvSpPr>
        <p:spPr/>
        <p:txBody>
          <a:bodyPr>
            <a:normAutofit lnSpcReduction="10000"/>
          </a:bodyPr>
          <a:lstStyle/>
          <a:p>
            <a:pPr eaLnBrk="1" hangingPunct="1"/>
            <a:r>
              <a:rPr lang="en-US" b="1"/>
              <a:t>Floret</a:t>
            </a:r>
          </a:p>
          <a:p>
            <a:pPr eaLnBrk="1" hangingPunct="1"/>
            <a:r>
              <a:rPr lang="en-US" b="1"/>
              <a:t>Lemma</a:t>
            </a:r>
          </a:p>
          <a:p>
            <a:pPr eaLnBrk="1" hangingPunct="1"/>
            <a:r>
              <a:rPr lang="en-US" b="1"/>
              <a:t>Palea</a:t>
            </a:r>
          </a:p>
          <a:p>
            <a:pPr eaLnBrk="1" hangingPunct="1"/>
            <a:r>
              <a:rPr lang="en-US" b="1"/>
              <a:t>Lodicule</a:t>
            </a:r>
          </a:p>
          <a:p>
            <a:pPr eaLnBrk="1" hangingPunct="1"/>
            <a:r>
              <a:rPr lang="en-US" b="1"/>
              <a:t>Rachilla</a:t>
            </a:r>
          </a:p>
          <a:p>
            <a:pPr eaLnBrk="1" hangingPunct="1"/>
            <a:r>
              <a:rPr lang="en-US" b="1"/>
              <a:t>Spikelet</a:t>
            </a:r>
          </a:p>
          <a:p>
            <a:pPr eaLnBrk="1" hangingPunct="1"/>
            <a:r>
              <a:rPr lang="en-US" b="1"/>
              <a:t>Glume</a:t>
            </a:r>
          </a:p>
          <a:p>
            <a:pPr eaLnBrk="1" hangingPunct="1"/>
            <a:r>
              <a:rPr lang="en-US" b="1"/>
              <a:t>Pedicel</a:t>
            </a:r>
          </a:p>
        </p:txBody>
      </p:sp>
    </p:spTree>
    <p:extLst>
      <p:ext uri="{BB962C8B-B14F-4D97-AF65-F5344CB8AC3E}">
        <p14:creationId xmlns:p14="http://schemas.microsoft.com/office/powerpoint/2010/main" val="2410427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0"/>
            <a:ext cx="7772400" cy="1143000"/>
          </a:xfrm>
        </p:spPr>
        <p:txBody>
          <a:bodyPr/>
          <a:lstStyle/>
          <a:p>
            <a:pPr eaLnBrk="1" hangingPunct="1"/>
            <a:r>
              <a:rPr lang="en-US" b="1"/>
              <a:t>Inflorescence</a:t>
            </a:r>
          </a:p>
        </p:txBody>
      </p:sp>
      <p:sp>
        <p:nvSpPr>
          <p:cNvPr id="41987" name="Text Box 4"/>
          <p:cNvSpPr txBox="1">
            <a:spLocks noChangeArrowheads="1"/>
          </p:cNvSpPr>
          <p:nvPr/>
        </p:nvSpPr>
        <p:spPr bwMode="auto">
          <a:xfrm>
            <a:off x="1066800" y="5715000"/>
            <a:ext cx="7594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600" b="1"/>
              <a:t>Inflorescence = Spikelet Arrangement</a:t>
            </a:r>
          </a:p>
        </p:txBody>
      </p:sp>
      <p:pic>
        <p:nvPicPr>
          <p:cNvPr id="4198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362075"/>
            <a:ext cx="42672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38419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r>
              <a:rPr lang="en-US" b="1"/>
              <a:t>Raceme of Spikelets</a:t>
            </a:r>
          </a:p>
        </p:txBody>
      </p:sp>
      <p:graphicFrame>
        <p:nvGraphicFramePr>
          <p:cNvPr id="7170" name="Object 1024"/>
          <p:cNvGraphicFramePr>
            <a:graphicFrameLocks noGrp="1" noChangeAspect="1"/>
          </p:cNvGraphicFramePr>
          <p:nvPr>
            <p:ph type="body" idx="1"/>
          </p:nvPr>
        </p:nvGraphicFramePr>
        <p:xfrm>
          <a:off x="3422650" y="1981200"/>
          <a:ext cx="2297113" cy="4114800"/>
        </p:xfrm>
        <a:graphic>
          <a:graphicData uri="http://schemas.openxmlformats.org/presentationml/2006/ole">
            <mc:AlternateContent xmlns:mc="http://schemas.openxmlformats.org/markup-compatibility/2006">
              <mc:Choice xmlns:v="urn:schemas-microsoft-com:vml" Requires="v">
                <p:oleObj spid="_x0000_s12333" name="Image Document" r:id="rId3" imgW="1228680" imgH="2200320" progId="Imaging.Document">
                  <p:embed/>
                </p:oleObj>
              </mc:Choice>
              <mc:Fallback>
                <p:oleObj name="Image Document" r:id="rId3" imgW="1228680" imgH="2200320" progId="Imaging.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2650" y="1981200"/>
                        <a:ext cx="2297113" cy="4114800"/>
                      </a:xfrm>
                      <a:prstGeom prst="rect">
                        <a:avLst/>
                      </a:prstGeom>
                    </p:spPr>
                  </p:pic>
                </p:oleObj>
              </mc:Fallback>
            </mc:AlternateContent>
          </a:graphicData>
        </a:graphic>
      </p:graphicFrame>
      <p:sp>
        <p:nvSpPr>
          <p:cNvPr id="2" name="TextBox 1"/>
          <p:cNvSpPr txBox="1"/>
          <p:nvPr/>
        </p:nvSpPr>
        <p:spPr>
          <a:xfrm>
            <a:off x="6324600" y="3200400"/>
            <a:ext cx="2133600" cy="646331"/>
          </a:xfrm>
          <a:prstGeom prst="rect">
            <a:avLst/>
          </a:prstGeom>
          <a:noFill/>
        </p:spPr>
        <p:txBody>
          <a:bodyPr wrap="square" rtlCol="0">
            <a:spAutoFit/>
          </a:bodyPr>
          <a:lstStyle/>
          <a:p>
            <a:r>
              <a:rPr lang="en-US" dirty="0"/>
              <a:t>Notice the pedicels in a raceme.</a:t>
            </a:r>
          </a:p>
        </p:txBody>
      </p:sp>
    </p:spTree>
    <p:extLst>
      <p:ext uri="{BB962C8B-B14F-4D97-AF65-F5344CB8AC3E}">
        <p14:creationId xmlns:p14="http://schemas.microsoft.com/office/powerpoint/2010/main" val="24320728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rmAutofit fontScale="90000"/>
          </a:bodyPr>
          <a:lstStyle/>
          <a:p>
            <a:pPr eaLnBrk="1" hangingPunct="1"/>
            <a:r>
              <a:rPr lang="en-US" b="1"/>
              <a:t>Spike of Spikelets</a:t>
            </a:r>
            <a:br>
              <a:rPr lang="en-US" b="1"/>
            </a:br>
            <a:r>
              <a:rPr lang="en-US" b="1"/>
              <a:t>(Spicate Raceme)</a:t>
            </a:r>
          </a:p>
        </p:txBody>
      </p:sp>
      <p:pic>
        <p:nvPicPr>
          <p:cNvPr id="43011"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8325" y="1905000"/>
            <a:ext cx="2925763"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324600" y="3429000"/>
            <a:ext cx="2514600" cy="923330"/>
          </a:xfrm>
          <a:prstGeom prst="rect">
            <a:avLst/>
          </a:prstGeom>
          <a:noFill/>
        </p:spPr>
        <p:txBody>
          <a:bodyPr wrap="square" rtlCol="0">
            <a:spAutoFit/>
          </a:bodyPr>
          <a:lstStyle/>
          <a:p>
            <a:r>
              <a:rPr lang="en-US" dirty="0"/>
              <a:t>Spikes differ from racemes in having no pedicels to the </a:t>
            </a:r>
            <a:r>
              <a:rPr lang="en-US" dirty="0" err="1"/>
              <a:t>spikelets</a:t>
            </a:r>
            <a:endParaRPr lang="en-US" dirty="0"/>
          </a:p>
        </p:txBody>
      </p:sp>
    </p:spTree>
    <p:extLst>
      <p:ext uri="{BB962C8B-B14F-4D97-AF65-F5344CB8AC3E}">
        <p14:creationId xmlns:p14="http://schemas.microsoft.com/office/powerpoint/2010/main" val="20542700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0"/>
            <a:ext cx="7772400" cy="1143000"/>
          </a:xfrm>
        </p:spPr>
        <p:txBody>
          <a:bodyPr/>
          <a:lstStyle/>
          <a:p>
            <a:pPr eaLnBrk="1" hangingPunct="1"/>
            <a:r>
              <a:rPr lang="en-US" b="1"/>
              <a:t>Panicle of Spikelets</a:t>
            </a:r>
          </a:p>
        </p:txBody>
      </p:sp>
      <p:sp>
        <p:nvSpPr>
          <p:cNvPr id="44035" name="Text Box 4"/>
          <p:cNvSpPr txBox="1">
            <a:spLocks noChangeArrowheads="1"/>
          </p:cNvSpPr>
          <p:nvPr/>
        </p:nvSpPr>
        <p:spPr bwMode="auto">
          <a:xfrm>
            <a:off x="3348038" y="5943600"/>
            <a:ext cx="24463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2800" b="1"/>
              <a:t>(Open Panicle)</a:t>
            </a:r>
          </a:p>
        </p:txBody>
      </p:sp>
      <p:pic>
        <p:nvPicPr>
          <p:cNvPr id="4403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219198"/>
            <a:ext cx="3686175" cy="4276725"/>
          </a:xfrm>
          <a:prstGeom prst="rect">
            <a:avLst/>
          </a:prstGeom>
          <a:noFill/>
          <a:ln>
            <a:noFill/>
          </a:ln>
        </p:spPr>
      </p:pic>
      <p:sp>
        <p:nvSpPr>
          <p:cNvPr id="2" name="TextBox 1"/>
          <p:cNvSpPr txBox="1"/>
          <p:nvPr/>
        </p:nvSpPr>
        <p:spPr>
          <a:xfrm>
            <a:off x="6858000" y="4038600"/>
            <a:ext cx="2133600" cy="646331"/>
          </a:xfrm>
          <a:prstGeom prst="rect">
            <a:avLst/>
          </a:prstGeom>
          <a:noFill/>
        </p:spPr>
        <p:txBody>
          <a:bodyPr wrap="square" rtlCol="0">
            <a:spAutoFit/>
          </a:bodyPr>
          <a:lstStyle/>
          <a:p>
            <a:r>
              <a:rPr lang="en-US" dirty="0"/>
              <a:t>Panicles are multiply branched</a:t>
            </a:r>
          </a:p>
        </p:txBody>
      </p:sp>
      <p:sp>
        <p:nvSpPr>
          <p:cNvPr id="3" name="Oval 2"/>
          <p:cNvSpPr/>
          <p:nvPr/>
        </p:nvSpPr>
        <p:spPr>
          <a:xfrm rot="20034723">
            <a:off x="4951677" y="4293728"/>
            <a:ext cx="533400" cy="2359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Elbow Connector 8"/>
          <p:cNvCxnSpPr/>
          <p:nvPr/>
        </p:nvCxnSpPr>
        <p:spPr>
          <a:xfrm>
            <a:off x="5236731" y="4495800"/>
            <a:ext cx="557644" cy="3810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47880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685800" y="0"/>
            <a:ext cx="7772400" cy="1143000"/>
          </a:xfrm>
        </p:spPr>
        <p:txBody>
          <a:bodyPr/>
          <a:lstStyle/>
          <a:p>
            <a:pPr eaLnBrk="1" hangingPunct="1"/>
            <a:r>
              <a:rPr lang="en-US" b="1"/>
              <a:t>Panicle of Spikelets</a:t>
            </a:r>
          </a:p>
        </p:txBody>
      </p:sp>
      <p:graphicFrame>
        <p:nvGraphicFramePr>
          <p:cNvPr id="8194" name="Object 1024"/>
          <p:cNvGraphicFramePr>
            <a:graphicFrameLocks noGrp="1" noChangeAspect="1"/>
          </p:cNvGraphicFramePr>
          <p:nvPr>
            <p:ph type="body" idx="1"/>
          </p:nvPr>
        </p:nvGraphicFramePr>
        <p:xfrm>
          <a:off x="1219200" y="1295400"/>
          <a:ext cx="1592263" cy="5067300"/>
        </p:xfrm>
        <a:graphic>
          <a:graphicData uri="http://schemas.openxmlformats.org/presentationml/2006/ole">
            <mc:AlternateContent xmlns:mc="http://schemas.openxmlformats.org/markup-compatibility/2006">
              <mc:Choice xmlns:v="urn:schemas-microsoft-com:vml" Requires="v">
                <p:oleObj spid="_x0000_s13356" name="Image Document" r:id="rId3" imgW="638280" imgH="2028960" progId="Imaging.Document">
                  <p:embed/>
                </p:oleObj>
              </mc:Choice>
              <mc:Fallback>
                <p:oleObj name="Image Document" r:id="rId3" imgW="638280" imgH="2028960" progId="Imaging.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295400"/>
                        <a:ext cx="1592263" cy="5067300"/>
                      </a:xfrm>
                      <a:prstGeom prst="rect">
                        <a:avLst/>
                      </a:prstGeom>
                    </p:spPr>
                  </p:pic>
                </p:oleObj>
              </mc:Fallback>
            </mc:AlternateContent>
          </a:graphicData>
        </a:graphic>
      </p:graphicFrame>
      <p:sp>
        <p:nvSpPr>
          <p:cNvPr id="8196" name="Text Box 4"/>
          <p:cNvSpPr txBox="1">
            <a:spLocks noChangeArrowheads="1"/>
          </p:cNvSpPr>
          <p:nvPr/>
        </p:nvSpPr>
        <p:spPr bwMode="auto">
          <a:xfrm>
            <a:off x="3130550" y="3886200"/>
            <a:ext cx="288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b="1"/>
              <a:t>(Contracted Panicle)</a:t>
            </a:r>
          </a:p>
        </p:txBody>
      </p:sp>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371600"/>
            <a:ext cx="1625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0050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533400"/>
            <a:ext cx="7772400" cy="1143000"/>
          </a:xfrm>
        </p:spPr>
        <p:txBody>
          <a:bodyPr>
            <a:normAutofit fontScale="90000"/>
          </a:bodyPr>
          <a:lstStyle/>
          <a:p>
            <a:pPr eaLnBrk="1" hangingPunct="1"/>
            <a:r>
              <a:rPr lang="en-US" b="1"/>
              <a:t>Spike of Spikes</a:t>
            </a:r>
            <a:br>
              <a:rPr lang="en-US" b="1"/>
            </a:br>
            <a:r>
              <a:rPr lang="en-US" b="1"/>
              <a:t>(Spike of Spicate Branches)</a:t>
            </a:r>
          </a:p>
        </p:txBody>
      </p:sp>
      <p:pic>
        <p:nvPicPr>
          <p:cNvPr id="45059"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952750" y="1905000"/>
            <a:ext cx="3238500" cy="3886200"/>
          </a:xfrm>
        </p:spPr>
      </p:pic>
      <p:sp>
        <p:nvSpPr>
          <p:cNvPr id="45060" name="Text Box 5"/>
          <p:cNvSpPr txBox="1">
            <a:spLocks noChangeArrowheads="1"/>
          </p:cNvSpPr>
          <p:nvPr/>
        </p:nvSpPr>
        <p:spPr bwMode="auto">
          <a:xfrm>
            <a:off x="2317750" y="6019800"/>
            <a:ext cx="450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b="1"/>
              <a:t>Hairy Grama (</a:t>
            </a:r>
            <a:r>
              <a:rPr lang="en-US" b="1" i="1"/>
              <a:t>Bouteloua hirsuta</a:t>
            </a:r>
            <a:r>
              <a:rPr lang="en-US" b="1"/>
              <a:t>)</a:t>
            </a:r>
          </a:p>
        </p:txBody>
      </p:sp>
      <p:sp>
        <p:nvSpPr>
          <p:cNvPr id="2" name="TextBox 1"/>
          <p:cNvSpPr txBox="1"/>
          <p:nvPr/>
        </p:nvSpPr>
        <p:spPr>
          <a:xfrm>
            <a:off x="152400" y="3733800"/>
            <a:ext cx="2438400" cy="923330"/>
          </a:xfrm>
          <a:prstGeom prst="rect">
            <a:avLst/>
          </a:prstGeom>
          <a:noFill/>
        </p:spPr>
        <p:txBody>
          <a:bodyPr wrap="square" rtlCol="0">
            <a:spAutoFit/>
          </a:bodyPr>
          <a:lstStyle/>
          <a:p>
            <a:r>
              <a:rPr lang="en-US" dirty="0"/>
              <a:t>Each one of these is a spikelet made up of multiple florets</a:t>
            </a:r>
          </a:p>
        </p:txBody>
      </p:sp>
      <p:cxnSp>
        <p:nvCxnSpPr>
          <p:cNvPr id="4" name="Straight Arrow Connector 3"/>
          <p:cNvCxnSpPr/>
          <p:nvPr/>
        </p:nvCxnSpPr>
        <p:spPr>
          <a:xfrm flipV="1">
            <a:off x="1981200" y="3048000"/>
            <a:ext cx="9906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981200" y="3048000"/>
            <a:ext cx="11430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981200" y="2895600"/>
            <a:ext cx="9906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7720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fontScale="90000"/>
          </a:bodyPr>
          <a:lstStyle/>
          <a:p>
            <a:pPr eaLnBrk="1" hangingPunct="1"/>
            <a:r>
              <a:rPr lang="en-US" b="1"/>
              <a:t>Essential Inflorescence Terminology</a:t>
            </a:r>
          </a:p>
        </p:txBody>
      </p:sp>
      <p:sp>
        <p:nvSpPr>
          <p:cNvPr id="46083" name="Rectangle 3"/>
          <p:cNvSpPr>
            <a:spLocks noGrp="1" noChangeArrowheads="1"/>
          </p:cNvSpPr>
          <p:nvPr>
            <p:ph type="body" idx="1"/>
          </p:nvPr>
        </p:nvSpPr>
        <p:spPr>
          <a:xfrm>
            <a:off x="685800" y="2743200"/>
            <a:ext cx="7772400" cy="4114800"/>
          </a:xfrm>
        </p:spPr>
        <p:txBody>
          <a:bodyPr/>
          <a:lstStyle/>
          <a:p>
            <a:pPr eaLnBrk="1" hangingPunct="1"/>
            <a:r>
              <a:rPr lang="en-US" b="1"/>
              <a:t>Raceme</a:t>
            </a:r>
          </a:p>
          <a:p>
            <a:pPr eaLnBrk="1" hangingPunct="1"/>
            <a:r>
              <a:rPr lang="en-US" b="1"/>
              <a:t>Spike</a:t>
            </a:r>
          </a:p>
          <a:p>
            <a:pPr eaLnBrk="1" hangingPunct="1"/>
            <a:r>
              <a:rPr lang="en-US" b="1"/>
              <a:t>Panicle (Including Contracted Panicle)</a:t>
            </a:r>
          </a:p>
          <a:p>
            <a:pPr eaLnBrk="1" hangingPunct="1"/>
            <a:r>
              <a:rPr lang="en-US" b="1"/>
              <a:t>Spike of Spikes</a:t>
            </a:r>
          </a:p>
          <a:p>
            <a:pPr eaLnBrk="1" hangingPunct="1">
              <a:buFontTx/>
              <a:buNone/>
            </a:pPr>
            <a:endParaRPr lang="en-US" b="1"/>
          </a:p>
          <a:p>
            <a:pPr eaLnBrk="1" hangingPunct="1"/>
            <a:endParaRPr lang="en-US"/>
          </a:p>
        </p:txBody>
      </p:sp>
    </p:spTree>
    <p:extLst>
      <p:ext uri="{BB962C8B-B14F-4D97-AF65-F5344CB8AC3E}">
        <p14:creationId xmlns:p14="http://schemas.microsoft.com/office/powerpoint/2010/main" val="34908692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Some Grasses use the C3 photosynthetic pathway (cool season grasses) and some use the C4 pathway (warm season grasses)</a:t>
            </a:r>
          </a:p>
        </p:txBody>
      </p:sp>
      <p:sp>
        <p:nvSpPr>
          <p:cNvPr id="4" name="Text Placeholder 3"/>
          <p:cNvSpPr>
            <a:spLocks noGrp="1"/>
          </p:cNvSpPr>
          <p:nvPr>
            <p:ph type="body" idx="1"/>
          </p:nvPr>
        </p:nvSpPr>
        <p:spPr/>
        <p:txBody>
          <a:bodyPr/>
          <a:lstStyle/>
          <a:p>
            <a:r>
              <a:rPr lang="en-US" dirty="0"/>
              <a:t>C3 pathway</a:t>
            </a:r>
          </a:p>
        </p:txBody>
      </p:sp>
      <p:sp>
        <p:nvSpPr>
          <p:cNvPr id="5" name="Content Placeholder 4"/>
          <p:cNvSpPr>
            <a:spLocks noGrp="1"/>
          </p:cNvSpPr>
          <p:nvPr>
            <p:ph sz="half" idx="2"/>
          </p:nvPr>
        </p:nvSpPr>
        <p:spPr/>
        <p:txBody>
          <a:bodyPr/>
          <a:lstStyle/>
          <a:p>
            <a:endParaRPr lang="en-US" dirty="0"/>
          </a:p>
        </p:txBody>
      </p:sp>
      <p:sp>
        <p:nvSpPr>
          <p:cNvPr id="6" name="Text Placeholder 5"/>
          <p:cNvSpPr>
            <a:spLocks noGrp="1"/>
          </p:cNvSpPr>
          <p:nvPr>
            <p:ph type="body" sz="quarter" idx="3"/>
          </p:nvPr>
        </p:nvSpPr>
        <p:spPr/>
        <p:txBody>
          <a:bodyPr/>
          <a:lstStyle/>
          <a:p>
            <a:r>
              <a:rPr lang="en-US" dirty="0"/>
              <a:t>C4 pathway</a:t>
            </a:r>
          </a:p>
        </p:txBody>
      </p:sp>
      <p:sp>
        <p:nvSpPr>
          <p:cNvPr id="7" name="Content Placeholder 6"/>
          <p:cNvSpPr>
            <a:spLocks noGrp="1"/>
          </p:cNvSpPr>
          <p:nvPr>
            <p:ph sz="quarter" idx="4"/>
          </p:nvPr>
        </p:nvSpPr>
        <p:spPr/>
        <p:txBody>
          <a:bodyPr/>
          <a:lstStyle/>
          <a:p>
            <a:endParaRPr lang="en-US" dirty="0"/>
          </a:p>
        </p:txBody>
      </p:sp>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590800"/>
            <a:ext cx="4016808"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76500"/>
            <a:ext cx="466725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6549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Commelinales</a:t>
            </a:r>
            <a:r>
              <a:rPr lang="en-US" dirty="0"/>
              <a:t>:  </a:t>
            </a:r>
            <a:r>
              <a:rPr lang="en-US" dirty="0" err="1"/>
              <a:t>Commelinacea</a:t>
            </a:r>
            <a:r>
              <a:rPr lang="en-US" dirty="0"/>
              <a:t>:  </a:t>
            </a:r>
            <a:r>
              <a:rPr lang="en-US" dirty="0" err="1"/>
              <a:t>Tradescantia</a:t>
            </a:r>
            <a:r>
              <a:rPr lang="en-US" dirty="0"/>
              <a:t> </a:t>
            </a:r>
            <a:r>
              <a:rPr lang="en-US" dirty="0" err="1"/>
              <a:t>pinetorum</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6375" y="1805781"/>
            <a:ext cx="6191250" cy="4114800"/>
          </a:xfrm>
        </p:spPr>
      </p:pic>
      <p:sp>
        <p:nvSpPr>
          <p:cNvPr id="9" name="TextBox 8"/>
          <p:cNvSpPr txBox="1"/>
          <p:nvPr/>
        </p:nvSpPr>
        <p:spPr>
          <a:xfrm>
            <a:off x="685800" y="6019800"/>
            <a:ext cx="6858000" cy="646331"/>
          </a:xfrm>
          <a:prstGeom prst="rect">
            <a:avLst/>
          </a:prstGeom>
          <a:noFill/>
        </p:spPr>
        <p:txBody>
          <a:bodyPr wrap="square" rtlCol="0">
            <a:spAutoFit/>
          </a:bodyPr>
          <a:lstStyle/>
          <a:p>
            <a:r>
              <a:rPr lang="en-US" dirty="0"/>
              <a:t>Three sepals, three petals, 6 stamens, superior ovary.  The flowers function for only a day at </a:t>
            </a:r>
            <a:r>
              <a:rPr lang="en-US"/>
              <a:t>the most!</a:t>
            </a:r>
            <a:endParaRPr lang="en-US" dirty="0"/>
          </a:p>
        </p:txBody>
      </p:sp>
      <p:cxnSp>
        <p:nvCxnSpPr>
          <p:cNvPr id="11" name="Straight Arrow Connector 10"/>
          <p:cNvCxnSpPr/>
          <p:nvPr/>
        </p:nvCxnSpPr>
        <p:spPr>
          <a:xfrm flipH="1" flipV="1">
            <a:off x="4648200" y="4572000"/>
            <a:ext cx="685800" cy="14478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7550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C3 &amp; C4 Photosynthesis– </a:t>
            </a:r>
            <a:r>
              <a:rPr lang="en-US" dirty="0" err="1"/>
              <a:t>Kranz</a:t>
            </a:r>
            <a:r>
              <a:rPr lang="en-US" dirty="0"/>
              <a:t> Anatomy</a:t>
            </a:r>
          </a:p>
        </p:txBody>
      </p:sp>
      <p:sp>
        <p:nvSpPr>
          <p:cNvPr id="3" name="Text Placeholder 2"/>
          <p:cNvSpPr>
            <a:spLocks noGrp="1"/>
          </p:cNvSpPr>
          <p:nvPr>
            <p:ph type="body" idx="1"/>
          </p:nvPr>
        </p:nvSpPr>
        <p:spPr/>
        <p:txBody>
          <a:bodyPr/>
          <a:lstStyle/>
          <a:p>
            <a:r>
              <a:rPr lang="en-US" dirty="0"/>
              <a:t>C3– </a:t>
            </a:r>
            <a:r>
              <a:rPr lang="en-US" i="1" dirty="0" err="1"/>
              <a:t>Bromus</a:t>
            </a:r>
            <a:r>
              <a:rPr lang="en-US" i="1" dirty="0"/>
              <a:t> </a:t>
            </a:r>
            <a:r>
              <a:rPr lang="en-US" i="1" dirty="0" err="1"/>
              <a:t>catharticus</a:t>
            </a:r>
            <a:endParaRPr lang="en-US" i="1" dirty="0"/>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16200000">
            <a:off x="457200" y="2635448"/>
            <a:ext cx="4040188" cy="3030141"/>
          </a:xfrm>
        </p:spPr>
      </p:pic>
      <p:sp>
        <p:nvSpPr>
          <p:cNvPr id="5" name="Text Placeholder 4"/>
          <p:cNvSpPr>
            <a:spLocks noGrp="1"/>
          </p:cNvSpPr>
          <p:nvPr>
            <p:ph type="body" sz="quarter" idx="3"/>
          </p:nvPr>
        </p:nvSpPr>
        <p:spPr/>
        <p:txBody>
          <a:bodyPr/>
          <a:lstStyle/>
          <a:p>
            <a:r>
              <a:rPr lang="en-US" dirty="0"/>
              <a:t>C4– </a:t>
            </a:r>
            <a:r>
              <a:rPr lang="en-US" i="1" dirty="0" err="1"/>
              <a:t>Aristida</a:t>
            </a:r>
            <a:r>
              <a:rPr lang="en-US" i="1" dirty="0"/>
              <a:t> </a:t>
            </a:r>
            <a:r>
              <a:rPr lang="en-US" i="1" dirty="0" err="1"/>
              <a:t>purpurea</a:t>
            </a:r>
            <a:endParaRPr lang="en-US" i="1" dirty="0"/>
          </a:p>
        </p:txBody>
      </p:sp>
      <p:pic>
        <p:nvPicPr>
          <p:cNvPr id="8" name="Content Placeholder 7"/>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645025" y="2634853"/>
            <a:ext cx="4041775" cy="3031331"/>
          </a:xfrm>
        </p:spPr>
      </p:pic>
      <p:sp>
        <p:nvSpPr>
          <p:cNvPr id="9" name="TextBox 8"/>
          <p:cNvSpPr txBox="1"/>
          <p:nvPr/>
        </p:nvSpPr>
        <p:spPr>
          <a:xfrm>
            <a:off x="685800" y="6248400"/>
            <a:ext cx="8077200" cy="381000"/>
          </a:xfrm>
          <a:prstGeom prst="rect">
            <a:avLst/>
          </a:prstGeom>
          <a:noFill/>
        </p:spPr>
        <p:txBody>
          <a:bodyPr wrap="square" rtlCol="0">
            <a:spAutoFit/>
          </a:bodyPr>
          <a:lstStyle/>
          <a:p>
            <a:r>
              <a:rPr lang="en-US" dirty="0"/>
              <a:t>At 86° F C4 becomes more efficient than C3 due to     photorespiration </a:t>
            </a:r>
          </a:p>
        </p:txBody>
      </p:sp>
      <p:cxnSp>
        <p:nvCxnSpPr>
          <p:cNvPr id="11" name="Straight Arrow Connector 10"/>
          <p:cNvCxnSpPr/>
          <p:nvPr/>
        </p:nvCxnSpPr>
        <p:spPr>
          <a:xfrm flipV="1">
            <a:off x="5562600" y="6248400"/>
            <a:ext cx="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1987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92D9A-CA30-404E-9A8D-A46AE1FF72CE}"/>
              </a:ext>
            </a:extLst>
          </p:cNvPr>
          <p:cNvSpPr/>
          <p:nvPr/>
        </p:nvSpPr>
        <p:spPr>
          <a:xfrm>
            <a:off x="1295400" y="990600"/>
            <a:ext cx="6553200" cy="4893647"/>
          </a:xfrm>
          <a:prstGeom prst="rect">
            <a:avLst/>
          </a:prstGeom>
        </p:spPr>
        <p:txBody>
          <a:bodyPr wrap="square">
            <a:spAutoFit/>
          </a:bodyPr>
          <a:lstStyle/>
          <a:p>
            <a:r>
              <a:rPr lang="en-US" sz="2400" dirty="0"/>
              <a:t>“Since every CO2 molecule has to be fixed twice, first by 4-carbon organic acid and second by </a:t>
            </a:r>
            <a:r>
              <a:rPr lang="en-US" sz="2400" dirty="0" err="1"/>
              <a:t>RuBisCO</a:t>
            </a:r>
            <a:r>
              <a:rPr lang="en-US" sz="2400" dirty="0"/>
              <a:t>, the C4 pathway uses more energy than the C3 pathway. The C3 pathway requires 18 molecules of ATP for the synthesis of one molecule of glucose, whereas the C4 pathway requires 30 molecules of ATP. This energy debt is more than paid for by avoiding losing more than half of photosynthetic carbon in photorespiration as occurs in some tropical plants, making it an adaptive mechanism for minimizing the loss.”</a:t>
            </a:r>
          </a:p>
          <a:p>
            <a:endParaRPr lang="en-US" sz="2400" dirty="0"/>
          </a:p>
          <a:p>
            <a:r>
              <a:rPr lang="en-US" sz="2400" dirty="0"/>
              <a:t>--quoted from that ubiquitous source, Wikipedia</a:t>
            </a:r>
          </a:p>
        </p:txBody>
      </p:sp>
    </p:spTree>
    <p:extLst>
      <p:ext uri="{BB962C8B-B14F-4D97-AF65-F5344CB8AC3E}">
        <p14:creationId xmlns:p14="http://schemas.microsoft.com/office/powerpoint/2010/main" val="13515113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Poaceae</a:t>
            </a:r>
            <a:endParaRPr lang="en-US" dirty="0"/>
          </a:p>
        </p:txBody>
      </p:sp>
      <p:sp>
        <p:nvSpPr>
          <p:cNvPr id="3" name="Content Placeholder 2"/>
          <p:cNvSpPr>
            <a:spLocks noGrp="1"/>
          </p:cNvSpPr>
          <p:nvPr>
            <p:ph idx="1"/>
          </p:nvPr>
        </p:nvSpPr>
        <p:spPr/>
        <p:txBody>
          <a:bodyPr>
            <a:normAutofit lnSpcReduction="10000"/>
          </a:bodyPr>
          <a:lstStyle/>
          <a:p>
            <a:r>
              <a:rPr lang="en-US" dirty="0"/>
              <a:t>More than 100 grasses in the Gila</a:t>
            </a:r>
          </a:p>
          <a:p>
            <a:r>
              <a:rPr lang="en-US" dirty="0" err="1"/>
              <a:t>Muhlenbergia</a:t>
            </a:r>
            <a:r>
              <a:rPr lang="en-US" dirty="0"/>
              <a:t> is the largest grass genus in the Gila– one floret per spikelet</a:t>
            </a:r>
          </a:p>
          <a:p>
            <a:r>
              <a:rPr lang="en-US" dirty="0"/>
              <a:t>J&amp;C states on page 297 that the grass floret has three carpels that often appear as 2.  But there is only one </a:t>
            </a:r>
            <a:r>
              <a:rPr lang="en-US" dirty="0" err="1"/>
              <a:t>locule</a:t>
            </a:r>
            <a:r>
              <a:rPr lang="en-US" dirty="0"/>
              <a:t> and one ovule.  The fruit of each flower is a single seeded caryopsis (grain).  What’s going on here?  Hint:  scientists are still arguing </a:t>
            </a:r>
            <a:r>
              <a:rPr lang="en-US"/>
              <a:t>about this…</a:t>
            </a:r>
          </a:p>
        </p:txBody>
      </p:sp>
    </p:spTree>
    <p:extLst>
      <p:ext uri="{BB962C8B-B14F-4D97-AF65-F5344CB8AC3E}">
        <p14:creationId xmlns:p14="http://schemas.microsoft.com/office/powerpoint/2010/main" val="31498090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025" y="257175"/>
            <a:ext cx="4933950"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4419600" y="4800600"/>
            <a:ext cx="28194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548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8350" y="0"/>
            <a:ext cx="5067300" cy="703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512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err="1"/>
              <a:t>Commelina</a:t>
            </a:r>
            <a:r>
              <a:rPr lang="en-US" dirty="0"/>
              <a:t> </a:t>
            </a:r>
            <a:r>
              <a:rPr lang="en-US" dirty="0" err="1"/>
              <a:t>dianthifolia</a:t>
            </a:r>
            <a:br>
              <a:rPr lang="en-US" dirty="0"/>
            </a:br>
            <a:r>
              <a:rPr lang="en-US" sz="2700" dirty="0"/>
              <a:t>Fruit is a </a:t>
            </a:r>
            <a:r>
              <a:rPr lang="en-US" sz="2700" dirty="0" err="1"/>
              <a:t>loculicidal</a:t>
            </a:r>
            <a:r>
              <a:rPr lang="en-US" sz="2700" dirty="0"/>
              <a:t> capsule</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7212" y="1600200"/>
            <a:ext cx="6169576" cy="4525963"/>
          </a:xfrm>
        </p:spPr>
      </p:pic>
    </p:spTree>
    <p:extLst>
      <p:ext uri="{BB962C8B-B14F-4D97-AF65-F5344CB8AC3E}">
        <p14:creationId xmlns:p14="http://schemas.microsoft.com/office/powerpoint/2010/main" val="1668971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Commelinaceae</a:t>
            </a:r>
            <a:endParaRPr lang="en-US" dirty="0"/>
          </a:p>
        </p:txBody>
      </p:sp>
      <p:sp>
        <p:nvSpPr>
          <p:cNvPr id="3" name="Content Placeholder 2"/>
          <p:cNvSpPr>
            <a:spLocks noGrp="1"/>
          </p:cNvSpPr>
          <p:nvPr>
            <p:ph idx="1"/>
          </p:nvPr>
        </p:nvSpPr>
        <p:spPr/>
        <p:txBody>
          <a:bodyPr/>
          <a:lstStyle/>
          <a:p>
            <a:r>
              <a:rPr lang="en-US" dirty="0"/>
              <a:t>Foliage—</a:t>
            </a:r>
          </a:p>
          <a:p>
            <a:r>
              <a:rPr lang="en-US" dirty="0"/>
              <a:t>Sepals—</a:t>
            </a:r>
          </a:p>
          <a:p>
            <a:r>
              <a:rPr lang="en-US" dirty="0"/>
              <a:t>Petals– </a:t>
            </a:r>
          </a:p>
          <a:p>
            <a:r>
              <a:rPr lang="en-US" dirty="0"/>
              <a:t>Androecium—</a:t>
            </a:r>
          </a:p>
          <a:p>
            <a:r>
              <a:rPr lang="en-US" dirty="0"/>
              <a:t>Gynoecium—  </a:t>
            </a:r>
          </a:p>
          <a:p>
            <a:r>
              <a:rPr lang="en-US" dirty="0"/>
              <a:t>Fruit—</a:t>
            </a:r>
          </a:p>
          <a:p>
            <a:pPr marL="0" indent="0">
              <a:buNone/>
            </a:pPr>
            <a:endParaRPr lang="en-US" dirty="0"/>
          </a:p>
        </p:txBody>
      </p:sp>
      <p:sp>
        <p:nvSpPr>
          <p:cNvPr id="4" name="TextBox 3"/>
          <p:cNvSpPr txBox="1"/>
          <p:nvPr/>
        </p:nvSpPr>
        <p:spPr>
          <a:xfrm>
            <a:off x="2667000" y="1337547"/>
            <a:ext cx="6477000" cy="830997"/>
          </a:xfrm>
          <a:prstGeom prst="rect">
            <a:avLst/>
          </a:prstGeom>
          <a:noFill/>
        </p:spPr>
        <p:txBody>
          <a:bodyPr wrap="square" rtlCol="0">
            <a:spAutoFit/>
          </a:bodyPr>
          <a:lstStyle/>
          <a:p>
            <a:r>
              <a:rPr lang="en-US" sz="2400" dirty="0"/>
              <a:t>Grass like, sheathing at the base;  flowers enclosed in </a:t>
            </a:r>
            <a:r>
              <a:rPr lang="en-US" sz="2400" dirty="0" err="1"/>
              <a:t>spathe</a:t>
            </a:r>
            <a:r>
              <a:rPr lang="en-US" sz="2400" dirty="0"/>
              <a:t> sometimes</a:t>
            </a:r>
          </a:p>
        </p:txBody>
      </p:sp>
      <p:sp>
        <p:nvSpPr>
          <p:cNvPr id="5" name="TextBox 4"/>
          <p:cNvSpPr txBox="1"/>
          <p:nvPr/>
        </p:nvSpPr>
        <p:spPr>
          <a:xfrm>
            <a:off x="2514600" y="2168544"/>
            <a:ext cx="3733800" cy="461665"/>
          </a:xfrm>
          <a:prstGeom prst="rect">
            <a:avLst/>
          </a:prstGeom>
          <a:noFill/>
        </p:spPr>
        <p:txBody>
          <a:bodyPr wrap="square" rtlCol="0">
            <a:spAutoFit/>
          </a:bodyPr>
          <a:lstStyle/>
          <a:p>
            <a:r>
              <a:rPr lang="en-US" sz="2400" dirty="0"/>
              <a:t>Three, distinct</a:t>
            </a:r>
          </a:p>
        </p:txBody>
      </p:sp>
      <p:sp>
        <p:nvSpPr>
          <p:cNvPr id="6" name="TextBox 5"/>
          <p:cNvSpPr txBox="1"/>
          <p:nvPr/>
        </p:nvSpPr>
        <p:spPr>
          <a:xfrm>
            <a:off x="2362200" y="2819400"/>
            <a:ext cx="3886200" cy="461665"/>
          </a:xfrm>
          <a:prstGeom prst="rect">
            <a:avLst/>
          </a:prstGeom>
          <a:noFill/>
        </p:spPr>
        <p:txBody>
          <a:bodyPr wrap="square" rtlCol="0">
            <a:spAutoFit/>
          </a:bodyPr>
          <a:lstStyle/>
          <a:p>
            <a:r>
              <a:rPr lang="en-US" sz="2400" dirty="0"/>
              <a:t>Three distinct, usually clawed</a:t>
            </a:r>
          </a:p>
        </p:txBody>
      </p:sp>
      <p:sp>
        <p:nvSpPr>
          <p:cNvPr id="7" name="TextBox 6"/>
          <p:cNvSpPr txBox="1"/>
          <p:nvPr/>
        </p:nvSpPr>
        <p:spPr>
          <a:xfrm>
            <a:off x="3467100" y="3281065"/>
            <a:ext cx="5562600" cy="830997"/>
          </a:xfrm>
          <a:prstGeom prst="rect">
            <a:avLst/>
          </a:prstGeom>
          <a:noFill/>
        </p:spPr>
        <p:txBody>
          <a:bodyPr wrap="square" rtlCol="0">
            <a:spAutoFit/>
          </a:bodyPr>
          <a:lstStyle/>
          <a:p>
            <a:r>
              <a:rPr lang="en-US" sz="2400" dirty="0"/>
              <a:t>Sometimes with conspicuous hairs (</a:t>
            </a:r>
            <a:r>
              <a:rPr lang="en-US" sz="2400" dirty="0" err="1"/>
              <a:t>Tradescantia</a:t>
            </a:r>
            <a:r>
              <a:rPr lang="en-US" sz="2400" dirty="0"/>
              <a:t>)</a:t>
            </a:r>
          </a:p>
        </p:txBody>
      </p:sp>
      <p:sp>
        <p:nvSpPr>
          <p:cNvPr id="8" name="TextBox 7"/>
          <p:cNvSpPr txBox="1"/>
          <p:nvPr/>
        </p:nvSpPr>
        <p:spPr>
          <a:xfrm>
            <a:off x="3352800" y="4112062"/>
            <a:ext cx="5486400" cy="461665"/>
          </a:xfrm>
          <a:prstGeom prst="rect">
            <a:avLst/>
          </a:prstGeom>
          <a:noFill/>
        </p:spPr>
        <p:txBody>
          <a:bodyPr wrap="square" rtlCol="0">
            <a:spAutoFit/>
          </a:bodyPr>
          <a:lstStyle/>
          <a:p>
            <a:r>
              <a:rPr lang="en-US" sz="2400" dirty="0"/>
              <a:t>Ovary superior, 3 connate carpels</a:t>
            </a:r>
          </a:p>
        </p:txBody>
      </p:sp>
      <p:sp>
        <p:nvSpPr>
          <p:cNvPr id="9" name="TextBox 8"/>
          <p:cNvSpPr txBox="1"/>
          <p:nvPr/>
        </p:nvSpPr>
        <p:spPr>
          <a:xfrm>
            <a:off x="2286000" y="4673084"/>
            <a:ext cx="5486400" cy="830997"/>
          </a:xfrm>
          <a:prstGeom prst="rect">
            <a:avLst/>
          </a:prstGeom>
          <a:noFill/>
        </p:spPr>
        <p:txBody>
          <a:bodyPr wrap="square" rtlCol="0">
            <a:spAutoFit/>
          </a:bodyPr>
          <a:lstStyle/>
          <a:p>
            <a:r>
              <a:rPr lang="en-US" sz="2400" dirty="0" err="1"/>
              <a:t>Loculicidal</a:t>
            </a:r>
            <a:r>
              <a:rPr lang="en-US" sz="2400" dirty="0"/>
              <a:t> capsule;  seeds with conspicuous conical cap, bullet shaped</a:t>
            </a:r>
          </a:p>
        </p:txBody>
      </p:sp>
    </p:spTree>
    <p:extLst>
      <p:ext uri="{BB962C8B-B14F-4D97-AF65-F5344CB8AC3E}">
        <p14:creationId xmlns:p14="http://schemas.microsoft.com/office/powerpoint/2010/main" val="327479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TotalTime>
  <Words>1009</Words>
  <Application>Microsoft Office PowerPoint</Application>
  <PresentationFormat>On-screen Show (4:3)</PresentationFormat>
  <Paragraphs>178</Paragraphs>
  <Slides>63</Slides>
  <Notes>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68" baseType="lpstr">
      <vt:lpstr>Arial</vt:lpstr>
      <vt:lpstr>Calibri</vt:lpstr>
      <vt:lpstr>Times New Roman</vt:lpstr>
      <vt:lpstr>Office Theme</vt:lpstr>
      <vt:lpstr>Image Document</vt:lpstr>
      <vt:lpstr>Monocots II</vt:lpstr>
      <vt:lpstr>PowerPoint Presentation</vt:lpstr>
      <vt:lpstr>PowerPoint Presentation</vt:lpstr>
      <vt:lpstr>Commelinales:  Commelinaceae</vt:lpstr>
      <vt:lpstr>Commelinales:  Commelinaceae:  Tradescantia occidentalis</vt:lpstr>
      <vt:lpstr>Commelinales:  Commelinacea:  Tradescantia pinetorum</vt:lpstr>
      <vt:lpstr>PowerPoint Presentation</vt:lpstr>
      <vt:lpstr>Commelina dianthifolia Fruit is a loculicidal capsule</vt:lpstr>
      <vt:lpstr>Commelinaceae</vt:lpstr>
      <vt:lpstr>PowerPoint Presentation</vt:lpstr>
      <vt:lpstr>Poales:  Typhaceae</vt:lpstr>
      <vt:lpstr>Poales:  Typhaceae</vt:lpstr>
      <vt:lpstr>Poales:  Typhaceae</vt:lpstr>
      <vt:lpstr>PowerPoint Presentation</vt:lpstr>
      <vt:lpstr>Poales</vt:lpstr>
      <vt:lpstr>Poales:  Cyperaceae:  Cyperus esculentus– 3-ranked leaves</vt:lpstr>
      <vt:lpstr>Poales: Poaceae:  Arundo Donax– 2-ranked leaves  </vt:lpstr>
      <vt:lpstr>PowerPoint Presentation</vt:lpstr>
      <vt:lpstr>Poaceae (Grasses)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Junction of Blade and Sheath (I)</vt:lpstr>
      <vt:lpstr>PowerPoint Presentation</vt:lpstr>
      <vt:lpstr>Junction of Blade and Sheath (II)</vt:lpstr>
      <vt:lpstr>Aerial Stems</vt:lpstr>
      <vt:lpstr>Prostrate Stems</vt:lpstr>
      <vt:lpstr>Subterranean Stem</vt:lpstr>
      <vt:lpstr>Fibrous Roots</vt:lpstr>
      <vt:lpstr>Essential Vegetative Terminology</vt:lpstr>
      <vt:lpstr>PowerPoint Presentation</vt:lpstr>
      <vt:lpstr>Grass Flower</vt:lpstr>
      <vt:lpstr>Grass Floret</vt:lpstr>
      <vt:lpstr>Grass Spikelet</vt:lpstr>
      <vt:lpstr>Spikelets with One Floret</vt:lpstr>
      <vt:lpstr>Spikelets with Multiple Florets</vt:lpstr>
      <vt:lpstr>Special Cases</vt:lpstr>
      <vt:lpstr>Essential Floral Terminology</vt:lpstr>
      <vt:lpstr>Inflorescence</vt:lpstr>
      <vt:lpstr>Raceme of Spikelets</vt:lpstr>
      <vt:lpstr>Spike of Spikelets (Spicate Raceme)</vt:lpstr>
      <vt:lpstr>Panicle of Spikelets</vt:lpstr>
      <vt:lpstr>Panicle of Spikelets</vt:lpstr>
      <vt:lpstr>Spike of Spikes (Spike of Spicate Branches)</vt:lpstr>
      <vt:lpstr>Essential Inflorescence Terminology</vt:lpstr>
      <vt:lpstr>Some Grasses use the C3 photosynthetic pathway (cool season grasses) and some use the C4 pathway (warm season grasses)</vt:lpstr>
      <vt:lpstr>C3 &amp; C4 Photosynthesis– Kranz Anatomy</vt:lpstr>
      <vt:lpstr>PowerPoint Presentation</vt:lpstr>
      <vt:lpstr>Poaceae</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Monocots II</dc:title>
  <dc:creator>Russ</dc:creator>
  <cp:lastModifiedBy>Russ Kleinman</cp:lastModifiedBy>
  <cp:revision>56</cp:revision>
  <dcterms:created xsi:type="dcterms:W3CDTF">2011-07-04T20:40:25Z</dcterms:created>
  <dcterms:modified xsi:type="dcterms:W3CDTF">2019-10-20T21:29:17Z</dcterms:modified>
</cp:coreProperties>
</file>